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370" r:id="rId3"/>
    <p:sldId id="256" r:id="rId4"/>
    <p:sldId id="352" r:id="rId5"/>
    <p:sldId id="373" r:id="rId6"/>
    <p:sldId id="353" r:id="rId7"/>
    <p:sldId id="371" r:id="rId8"/>
    <p:sldId id="378" r:id="rId9"/>
    <p:sldId id="379" r:id="rId10"/>
    <p:sldId id="372" r:id="rId11"/>
    <p:sldId id="380" r:id="rId12"/>
    <p:sldId id="366" r:id="rId13"/>
    <p:sldId id="374" r:id="rId14"/>
    <p:sldId id="376" r:id="rId15"/>
    <p:sldId id="377" r:id="rId16"/>
    <p:sldId id="375" r:id="rId17"/>
    <p:sldId id="362" r:id="rId18"/>
  </p:sldIdLst>
  <p:sldSz cx="9144000" cy="5143500" type="screen16x9"/>
  <p:notesSz cx="6797675" cy="9926638"/>
  <p:defaultTextStyle>
    <a:defPPr>
      <a:defRPr lang="it-IT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4F3BB"/>
    <a:srgbClr val="006600"/>
    <a:srgbClr val="FFFF99"/>
    <a:srgbClr val="00FF00"/>
    <a:srgbClr val="CCFF99"/>
    <a:srgbClr val="0099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1" autoAdjust="0"/>
    <p:restoredTop sz="95798" autoAdjust="0"/>
  </p:normalViewPr>
  <p:slideViewPr>
    <p:cSldViewPr>
      <p:cViewPr varScale="1">
        <p:scale>
          <a:sx n="120" d="100"/>
          <a:sy n="120" d="100"/>
        </p:scale>
        <p:origin x="1674" y="96"/>
      </p:cViewPr>
      <p:guideLst>
        <p:guide orient="horz" pos="2160"/>
        <p:guide pos="384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336" tIns="46168" rIns="92336" bIns="46168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2336" tIns="46168" rIns="92336" bIns="46168" rtlCol="0"/>
          <a:lstStyle>
            <a:lvl1pPr algn="r">
              <a:defRPr sz="1200"/>
            </a:lvl1pPr>
          </a:lstStyle>
          <a:p>
            <a:fld id="{89090166-A9F6-4F3F-BACA-490EA858CA5A}" type="datetimeFigureOut">
              <a:rPr lang="it-IT" smtClean="0"/>
              <a:t>10/06/2020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36" tIns="46168" rIns="92336" bIns="46168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336" tIns="46168" rIns="92336" bIns="46168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336" tIns="46168" rIns="92336" bIns="46168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60" cy="496332"/>
          </a:xfrm>
          <a:prstGeom prst="rect">
            <a:avLst/>
          </a:prstGeom>
        </p:spPr>
        <p:txBody>
          <a:bodyPr vert="horz" lIns="92336" tIns="46168" rIns="92336" bIns="46168" rtlCol="0" anchor="b"/>
          <a:lstStyle>
            <a:lvl1pPr algn="r">
              <a:defRPr sz="1200"/>
            </a:lvl1pPr>
          </a:lstStyle>
          <a:p>
            <a:fld id="{49FF7A55-66B5-4226-9FAB-8548ED92EF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5518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F7A55-66B5-4226-9FAB-8548ED92EF92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1067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F7A55-66B5-4226-9FAB-8548ED92EF92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2209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F7A55-66B5-4226-9FAB-8548ED92EF92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4630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F7A55-66B5-4226-9FAB-8548ED92EF92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5239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F7A55-66B5-4226-9FAB-8548ED92EF92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8078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F7A55-66B5-4226-9FAB-8548ED92EF92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8251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F7A55-66B5-4226-9FAB-8548ED92EF92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6630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F7A55-66B5-4226-9FAB-8548ED92EF9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3574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F7A55-66B5-4226-9FAB-8548ED92EF9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6630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F7A55-66B5-4226-9FAB-8548ED92EF9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6630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F7A55-66B5-4226-9FAB-8548ED92EF92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6039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F7A55-66B5-4226-9FAB-8548ED92EF92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2302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F7A55-66B5-4226-9FAB-8548ED92EF92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6630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F7A55-66B5-4226-9FAB-8548ED92EF92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8069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507C-2BDC-494E-97AB-E1FB4F1E4105}" type="datetimeFigureOut">
              <a:rPr lang="it-IT" smtClean="0"/>
              <a:t>10/06/2020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84059-9746-4893-B707-54A611847E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246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507C-2BDC-494E-97AB-E1FB4F1E4105}" type="datetimeFigureOut">
              <a:rPr lang="it-IT" smtClean="0"/>
              <a:t>10/06/2020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84059-9746-4893-B707-54A611847E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4761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507C-2BDC-494E-97AB-E1FB4F1E4105}" type="datetimeFigureOut">
              <a:rPr lang="it-IT" smtClean="0"/>
              <a:t>10/06/2020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84059-9746-4893-B707-54A611847E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1513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20507C-2BDC-494E-97AB-E1FB4F1E4105}" type="datetimeFigureOut">
              <a:rPr lang="it-IT" smtClean="0"/>
              <a:t>10/06/2020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84059-9746-4893-B707-54A611847E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6513016"/>
      </p:ext>
    </p:extLst>
  </p:cSld>
  <p:clrMapOvr>
    <a:masterClrMapping/>
  </p:clrMapOvr>
  <p:transition advTm="20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20507C-2BDC-494E-97AB-E1FB4F1E4105}" type="datetimeFigureOut">
              <a:rPr lang="it-IT" smtClean="0"/>
              <a:t>10/06/2020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84059-9746-4893-B707-54A611847E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2466317"/>
      </p:ext>
    </p:extLst>
  </p:cSld>
  <p:clrMapOvr>
    <a:masterClrMapping/>
  </p:clrMapOvr>
  <p:transition advTm="20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20507C-2BDC-494E-97AB-E1FB4F1E4105}" type="datetimeFigureOut">
              <a:rPr lang="it-IT" smtClean="0"/>
              <a:t>10/06/2020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84059-9746-4893-B707-54A611847E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7360300"/>
      </p:ext>
    </p:extLst>
  </p:cSld>
  <p:clrMapOvr>
    <a:masterClrMapping/>
  </p:clrMapOvr>
  <p:transition advTm="2000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20507C-2BDC-494E-97AB-E1FB4F1E4105}" type="datetimeFigureOut">
              <a:rPr lang="it-IT" smtClean="0"/>
              <a:t>10/06/2020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84059-9746-4893-B707-54A611847E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8536325"/>
      </p:ext>
    </p:extLst>
  </p:cSld>
  <p:clrMapOvr>
    <a:masterClrMapping/>
  </p:clrMapOvr>
  <p:transition advTm="2000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20507C-2BDC-494E-97AB-E1FB4F1E4105}" type="datetimeFigureOut">
              <a:rPr lang="it-IT" smtClean="0"/>
              <a:t>10/06/2020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84059-9746-4893-B707-54A611847E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2999872"/>
      </p:ext>
    </p:extLst>
  </p:cSld>
  <p:clrMapOvr>
    <a:masterClrMapping/>
  </p:clrMapOvr>
  <p:transition advTm="2000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20507C-2BDC-494E-97AB-E1FB4F1E4105}" type="datetimeFigureOut">
              <a:rPr lang="it-IT" smtClean="0"/>
              <a:t>10/06/2020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84059-9746-4893-B707-54A611847E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5933026"/>
      </p:ext>
    </p:extLst>
  </p:cSld>
  <p:clrMapOvr>
    <a:masterClrMapping/>
  </p:clrMapOvr>
  <p:transition advTm="2000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20507C-2BDC-494E-97AB-E1FB4F1E4105}" type="datetimeFigureOut">
              <a:rPr lang="it-IT" smtClean="0"/>
              <a:t>10/06/2020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84059-9746-4893-B707-54A611847E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0445273"/>
      </p:ext>
    </p:extLst>
  </p:cSld>
  <p:clrMapOvr>
    <a:masterClrMapping/>
  </p:clrMapOvr>
  <p:transition advTm="2000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20507C-2BDC-494E-97AB-E1FB4F1E4105}" type="datetimeFigureOut">
              <a:rPr lang="it-IT" smtClean="0"/>
              <a:t>10/06/2020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84059-9746-4893-B707-54A611847E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0541378"/>
      </p:ext>
    </p:extLst>
  </p:cSld>
  <p:clrMapOvr>
    <a:masterClrMapping/>
  </p:clrMapOvr>
  <p:transition advTm="20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507C-2BDC-494E-97AB-E1FB4F1E4105}" type="datetimeFigureOut">
              <a:rPr lang="it-IT" smtClean="0"/>
              <a:t>10/06/2020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84059-9746-4893-B707-54A611847E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7893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20507C-2BDC-494E-97AB-E1FB4F1E4105}" type="datetimeFigureOut">
              <a:rPr lang="it-IT" smtClean="0"/>
              <a:t>10/06/2020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84059-9746-4893-B707-54A611847E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6038146"/>
      </p:ext>
    </p:extLst>
  </p:cSld>
  <p:clrMapOvr>
    <a:masterClrMapping/>
  </p:clrMapOvr>
  <p:transition advTm="2000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20507C-2BDC-494E-97AB-E1FB4F1E4105}" type="datetimeFigureOut">
              <a:rPr lang="it-IT" smtClean="0"/>
              <a:t>10/06/2020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84059-9746-4893-B707-54A611847E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6290943"/>
      </p:ext>
    </p:extLst>
  </p:cSld>
  <p:clrMapOvr>
    <a:masterClrMapping/>
  </p:clrMapOvr>
  <p:transition advTm="2000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20507C-2BDC-494E-97AB-E1FB4F1E4105}" type="datetimeFigureOut">
              <a:rPr lang="it-IT" smtClean="0"/>
              <a:t>10/06/2020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84059-9746-4893-B707-54A611847E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0332019"/>
      </p:ext>
    </p:extLst>
  </p:cSld>
  <p:clrMapOvr>
    <a:masterClrMapping/>
  </p:clrMapOvr>
  <p:transition advTm="20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507C-2BDC-494E-97AB-E1FB4F1E4105}" type="datetimeFigureOut">
              <a:rPr lang="it-IT" smtClean="0"/>
              <a:t>10/06/2020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84059-9746-4893-B707-54A611847E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266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507C-2BDC-494E-97AB-E1FB4F1E4105}" type="datetimeFigureOut">
              <a:rPr lang="it-IT" smtClean="0"/>
              <a:t>10/06/2020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84059-9746-4893-B707-54A611847E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3186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507C-2BDC-494E-97AB-E1FB4F1E4105}" type="datetimeFigureOut">
              <a:rPr lang="it-IT" smtClean="0"/>
              <a:t>10/06/2020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84059-9746-4893-B707-54A611847E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6124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507C-2BDC-494E-97AB-E1FB4F1E4105}" type="datetimeFigureOut">
              <a:rPr lang="it-IT" smtClean="0"/>
              <a:t>10/06/2020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84059-9746-4893-B707-54A611847E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2810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507C-2BDC-494E-97AB-E1FB4F1E4105}" type="datetimeFigureOut">
              <a:rPr lang="it-IT" smtClean="0"/>
              <a:t>10/06/2020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84059-9746-4893-B707-54A611847E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668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507C-2BDC-494E-97AB-E1FB4F1E4105}" type="datetimeFigureOut">
              <a:rPr lang="it-IT" smtClean="0"/>
              <a:t>10/06/2020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84059-9746-4893-B707-54A611847E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5902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507C-2BDC-494E-97AB-E1FB4F1E4105}" type="datetimeFigureOut">
              <a:rPr lang="it-IT" smtClean="0"/>
              <a:t>10/06/2020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84059-9746-4893-B707-54A611847E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183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0507C-2BDC-494E-97AB-E1FB4F1E4105}" type="datetimeFigureOut">
              <a:rPr lang="it-IT" smtClean="0"/>
              <a:t>10/06/2020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84059-9746-4893-B707-54A611847E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21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0253F"/>
            </a:gs>
            <a:gs pos="48000">
              <a:srgbClr val="10253F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512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0507C-2BDC-494E-97AB-E1FB4F1E4105}" type="datetimeFigureOut">
              <a:rPr lang="it-IT" smtClean="0"/>
              <a:t>10/06/2020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84059-9746-4893-B707-54A611847ED5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20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google.it/url?sa=i&amp;rct=j&amp;q=&amp;esrc=s&amp;source=images&amp;cd=&amp;cad=rja&amp;uact=8&amp;ved=2ahUKEwjOuv71l-rdAhUPEVAKHX3sCkMQjRx6BAgBEAU&amp;url=http://www.comune.villacidro.vs.it/Community/Notizie/ArchivioNotizie/2016/notizia111.html&amp;psig=AOvVaw2hKF4EcTtcGDmds6iuzx8M&amp;ust=153865317907850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2ahUKEwjOuv71l-rdAhUPEVAKHX3sCkMQjRx6BAgBEAU&amp;url=http://www.comune.villacidro.vs.it/Community/Notizie/ArchivioNotizie/2016/notizia111.html&amp;psig=AOvVaw2hKF4EcTtcGDmds6iuzx8M&amp;ust=153865317907850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2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4.jpe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4.jpeg"/><Relationship Id="rId10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31196"/>
            <a:ext cx="8802978" cy="392893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Text Box 570"/>
          <p:cNvSpPr txBox="1">
            <a:spLocks noChangeArrowheads="1"/>
          </p:cNvSpPr>
          <p:nvPr/>
        </p:nvSpPr>
        <p:spPr bwMode="auto">
          <a:xfrm>
            <a:off x="305526" y="1165957"/>
            <a:ext cx="8694966" cy="263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b="1" i="1" dirty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4500" b="1" dirty="0">
                <a:ln w="1778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25400" dist="76200" dir="3000000" algn="ctr" rotWithShape="0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COMANDO PROVINCIALE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4500" b="1" dirty="0">
                <a:ln w="1778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25400" dist="76200" dir="3000000" algn="ctr" rotWithShape="0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GUARDIA DI FINANZA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4500" b="1" dirty="0">
                <a:ln w="1778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25400" dist="76200" dir="3000000" algn="ctr" rotWithShape="0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COSENZA</a:t>
            </a:r>
            <a:endParaRPr lang="it-IT" altLang="it-IT" sz="4100" b="1" dirty="0">
              <a:ln w="17780" cmpd="sng">
                <a:solidFill>
                  <a:srgbClr val="FFC000"/>
                </a:solidFill>
                <a:prstDash val="solid"/>
                <a:miter lim="800000"/>
              </a:ln>
              <a:solidFill>
                <a:srgbClr val="003300"/>
              </a:solidFill>
              <a:effectLst>
                <a:outerShdw blurRad="25400" dist="76200" dir="3000000" algn="ctr" rotWithShape="0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3" name="Text Box 570"/>
          <p:cNvSpPr txBox="1">
            <a:spLocks noChangeArrowheads="1"/>
          </p:cNvSpPr>
          <p:nvPr/>
        </p:nvSpPr>
        <p:spPr bwMode="auto">
          <a:xfrm>
            <a:off x="239068" y="3939902"/>
            <a:ext cx="8694966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101600" dir="3000000" algn="t" rotWithShape="0">
                    <a:prstClr val="black">
                      <a:alpha val="40000"/>
                    </a:prstClr>
                  </a:outerShdw>
                </a:effectLst>
              </a:rPr>
              <a:t>Operazione </a:t>
            </a:r>
            <a:r>
              <a:rPr lang="it-IT" altLang="it-IT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101600" dir="3000000" algn="t" rotWithShape="0">
                    <a:prstClr val="black">
                      <a:alpha val="40000"/>
                    </a:prstClr>
                  </a:outerShdw>
                </a:effectLst>
              </a:rPr>
              <a:t>«DEMETRA»</a:t>
            </a:r>
            <a:endParaRPr lang="it-IT" altLang="it-IT" sz="4000" b="1" dirty="0">
              <a:solidFill>
                <a:schemeClr val="accent2">
                  <a:lumMod val="50000"/>
                </a:schemeClr>
              </a:solidFill>
              <a:effectLst>
                <a:outerShdw blurRad="50800" dist="101600" dir="30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Text Box 570"/>
          <p:cNvSpPr txBox="1">
            <a:spLocks noChangeArrowheads="1"/>
          </p:cNvSpPr>
          <p:nvPr/>
        </p:nvSpPr>
        <p:spPr bwMode="auto">
          <a:xfrm>
            <a:off x="879019" y="-20538"/>
            <a:ext cx="7088778" cy="74635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68580" tIns="34290" rIns="68580" bIns="34290" numCol="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PROCURA DELLA REPUBBLICA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 PRESSO IL TRIBUNALE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DI </a:t>
            </a:r>
            <a:r>
              <a:rPr lang="it-IT" altLang="it-IT" sz="1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CASTROVILLARI</a:t>
            </a:r>
            <a:endParaRPr lang="it-IT" altLang="it-IT" sz="1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ahoma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COMANDO </a:t>
            </a: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PROVINCIALE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GUARDIA DI FINANZA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COSENZA</a:t>
            </a:r>
          </a:p>
        </p:txBody>
      </p:sp>
      <p:grpSp>
        <p:nvGrpSpPr>
          <p:cNvPr id="15" name="Group 3"/>
          <p:cNvGrpSpPr>
            <a:grpSpLocks/>
          </p:cNvGrpSpPr>
          <p:nvPr/>
        </p:nvGrpSpPr>
        <p:grpSpPr bwMode="auto">
          <a:xfrm>
            <a:off x="251520" y="897731"/>
            <a:ext cx="8802978" cy="133466"/>
            <a:chOff x="0" y="192"/>
            <a:chExt cx="5760" cy="288"/>
          </a:xfrm>
        </p:grpSpPr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>
              <a:off x="0" y="192"/>
              <a:ext cx="5760" cy="144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006E00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Segoe UI" pitchFamily="34" charset="0"/>
              </a:endParaRPr>
            </a:p>
          </p:txBody>
        </p:sp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0" y="336"/>
              <a:ext cx="5760" cy="144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C2C200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Segoe UI" pitchFamily="34" charset="0"/>
              </a:endParaRPr>
            </a:p>
          </p:txBody>
        </p:sp>
      </p:grpSp>
      <p:pic>
        <p:nvPicPr>
          <p:cNvPr id="19" name="Picture 8" descr="StemmaProvincialeC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513820" y="405100"/>
            <a:ext cx="308456" cy="438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9" descr="grifone_metallic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74379" y="185329"/>
            <a:ext cx="479174" cy="537815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  <p:pic>
        <p:nvPicPr>
          <p:cNvPr id="21" name="Picture 2" descr="l'emblema 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41" y="200400"/>
            <a:ext cx="570851" cy="64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39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251520" y="897731"/>
            <a:ext cx="8802978" cy="133466"/>
            <a:chOff x="0" y="192"/>
            <a:chExt cx="5760" cy="288"/>
          </a:xfrm>
        </p:grpSpPr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0" y="192"/>
              <a:ext cx="5760" cy="144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006E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Segoe UI" pitchFamily="34" charset="0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0" y="336"/>
              <a:ext cx="5760" cy="144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C2C2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Segoe UI" pitchFamily="34" charset="0"/>
              </a:endParaRPr>
            </a:p>
          </p:txBody>
        </p:sp>
      </p:grpSp>
      <p:sp>
        <p:nvSpPr>
          <p:cNvPr id="16" name="Text Box 570"/>
          <p:cNvSpPr txBox="1">
            <a:spLocks noChangeArrowheads="1"/>
          </p:cNvSpPr>
          <p:nvPr/>
        </p:nvSpPr>
        <p:spPr bwMode="auto">
          <a:xfrm>
            <a:off x="359532" y="179259"/>
            <a:ext cx="8144100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numCol="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PROCURA DELLA REPUBBLICA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 PRESSO IL TRIBUNALE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DI </a:t>
            </a:r>
            <a:r>
              <a:rPr lang="it-IT" altLang="it-IT" sz="1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CASTROVILLARI</a:t>
            </a:r>
            <a:endParaRPr lang="it-IT" altLang="it-IT" sz="1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ahoma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COMANDO </a:t>
            </a: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PROVINCIALE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GUARDIA DI FINANZA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COSENZA</a:t>
            </a:r>
          </a:p>
        </p:txBody>
      </p:sp>
      <p:pic>
        <p:nvPicPr>
          <p:cNvPr id="17" name="Picture 8" descr="StemmaProvincialeC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513820" y="405100"/>
            <a:ext cx="308456" cy="438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9" descr="grifone_metallic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74379" y="185329"/>
            <a:ext cx="479174" cy="537815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  <p:pic>
        <p:nvPicPr>
          <p:cNvPr id="19" name="Picture 2" descr="l'emblema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41" y="200400"/>
            <a:ext cx="570851" cy="64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asellaDiTesto 29"/>
          <p:cNvSpPr txBox="1"/>
          <p:nvPr/>
        </p:nvSpPr>
        <p:spPr>
          <a:xfrm>
            <a:off x="-6769260" y="4766625"/>
            <a:ext cx="669034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Tenenza Guardia di Finanza Montegiordano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</a:rPr>
              <a:t>– </a:t>
            </a:r>
            <a:r>
              <a:rPr lang="it-IT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Operazione </a:t>
            </a:r>
            <a:r>
              <a:rPr lang="it-IT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DEMETRA</a:t>
            </a:r>
            <a:endParaRPr lang="it-IT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1520" y="1003311"/>
            <a:ext cx="2520280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sz="3600" b="1" dirty="0" smtClean="0">
                <a:ln>
                  <a:solidFill>
                    <a:srgbClr val="00660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76200" dir="2700000" algn="tl">
                    <a:srgbClr val="000000">
                      <a:alpha val="43137"/>
                    </a:srgbClr>
                  </a:outerShdw>
                </a:effectLst>
              </a:rPr>
              <a:t>Secondo </a:t>
            </a:r>
          </a:p>
          <a:p>
            <a:pPr algn="ctr"/>
            <a:r>
              <a:rPr lang="it-IT" sz="3600" b="1" dirty="0" smtClean="0">
                <a:ln>
                  <a:solidFill>
                    <a:srgbClr val="00660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76200" dir="2700000" algn="tl">
                    <a:srgbClr val="000000">
                      <a:alpha val="43137"/>
                    </a:srgbClr>
                  </a:outerShdw>
                </a:effectLst>
              </a:rPr>
              <a:t>Sodalizio</a:t>
            </a:r>
            <a:endParaRPr lang="it-IT" dirty="0" smtClean="0"/>
          </a:p>
        </p:txBody>
      </p:sp>
      <p:sp>
        <p:nvSpPr>
          <p:cNvPr id="27" name="CasellaDiTesto 26"/>
          <p:cNvSpPr txBox="1"/>
          <p:nvPr/>
        </p:nvSpPr>
        <p:spPr>
          <a:xfrm>
            <a:off x="2699792" y="987574"/>
            <a:ext cx="6354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76200" dir="2700000" algn="tl">
                    <a:srgbClr val="000000">
                      <a:alpha val="43137"/>
                    </a:srgbClr>
                  </a:outerShdw>
                </a:effectLst>
              </a:rPr>
              <a:t>«Agevolazione </a:t>
            </a:r>
          </a:p>
          <a:p>
            <a:pPr algn="ctr"/>
            <a:r>
              <a:rPr lang="it-IT" sz="3600" b="1" dirty="0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76200" dir="2700000" algn="tl">
                    <a:srgbClr val="000000">
                      <a:alpha val="43137"/>
                    </a:srgbClr>
                  </a:outerShdw>
                </a:effectLst>
              </a:rPr>
              <a:t>immigrazione </a:t>
            </a:r>
            <a:r>
              <a:rPr lang="it-IT" sz="3600" b="1" dirty="0">
                <a:ln>
                  <a:solidFill>
                    <a:srgbClr val="0066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76200" dir="2700000" algn="tl">
                    <a:srgbClr val="000000">
                      <a:alpha val="43137"/>
                    </a:srgbClr>
                  </a:outerShdw>
                </a:effectLst>
              </a:rPr>
              <a:t>clandestina</a:t>
            </a:r>
            <a:r>
              <a:rPr lang="it-IT" sz="3600" b="1" dirty="0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762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it-IT" sz="3600" b="1" dirty="0">
              <a:ln>
                <a:solidFill>
                  <a:srgbClr val="0066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38100" dist="762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24" y="2954860"/>
            <a:ext cx="1438476" cy="1800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620" y="2571474"/>
            <a:ext cx="1438476" cy="1800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908" y="2954860"/>
            <a:ext cx="1438476" cy="1800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" name="CasellaDiTesto 30"/>
          <p:cNvSpPr txBox="1"/>
          <p:nvPr/>
        </p:nvSpPr>
        <p:spPr>
          <a:xfrm>
            <a:off x="395536" y="2694371"/>
            <a:ext cx="1008112" cy="415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L</a:t>
            </a:r>
            <a:r>
              <a:rPr lang="it-IT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it-IT" sz="1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cust</a:t>
            </a:r>
            <a:r>
              <a:rPr lang="it-IT" sz="1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c. c.</a:t>
            </a:r>
            <a:endParaRPr lang="it-IT" sz="1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7949497" y="2685340"/>
            <a:ext cx="1008112" cy="415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L</a:t>
            </a:r>
            <a:r>
              <a:rPr lang="it-IT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it-IT" sz="1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cust</a:t>
            </a:r>
            <a:r>
              <a:rPr lang="it-IT" sz="1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c. c.</a:t>
            </a:r>
            <a:endParaRPr lang="it-IT" sz="1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3131840" y="2278873"/>
            <a:ext cx="1008112" cy="415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L</a:t>
            </a:r>
            <a:r>
              <a:rPr lang="it-IT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it-IT" sz="1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cust</a:t>
            </a:r>
            <a:r>
              <a:rPr lang="it-IT" sz="1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c. c.</a:t>
            </a:r>
            <a:endParaRPr lang="it-IT" sz="1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80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" grpId="0"/>
      <p:bldP spid="31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251520" y="897731"/>
            <a:ext cx="8802978" cy="133466"/>
            <a:chOff x="0" y="192"/>
            <a:chExt cx="5760" cy="288"/>
          </a:xfrm>
        </p:grpSpPr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0" y="192"/>
              <a:ext cx="5760" cy="144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006E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Segoe UI" pitchFamily="34" charset="0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0" y="336"/>
              <a:ext cx="5760" cy="144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C2C2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Segoe UI" pitchFamily="34" charset="0"/>
              </a:endParaRPr>
            </a:p>
          </p:txBody>
        </p:sp>
      </p:grpSp>
      <p:sp>
        <p:nvSpPr>
          <p:cNvPr id="16" name="Text Box 570"/>
          <p:cNvSpPr txBox="1">
            <a:spLocks noChangeArrowheads="1"/>
          </p:cNvSpPr>
          <p:nvPr/>
        </p:nvSpPr>
        <p:spPr bwMode="auto">
          <a:xfrm>
            <a:off x="359532" y="179259"/>
            <a:ext cx="8144100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numCol="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PROCURA DELLA REPUBBLICA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 PRESSO IL TRIBUNALE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DI </a:t>
            </a:r>
            <a:r>
              <a:rPr lang="it-IT" altLang="it-IT" sz="1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CASTROVILLARI</a:t>
            </a:r>
            <a:endParaRPr lang="it-IT" altLang="it-IT" sz="1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ahoma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COMANDO </a:t>
            </a: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PROVINCIALE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GUARDIA DI FINANZA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COSENZA</a:t>
            </a:r>
          </a:p>
        </p:txBody>
      </p:sp>
      <p:pic>
        <p:nvPicPr>
          <p:cNvPr id="17" name="Picture 8" descr="StemmaProvincialeC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513820" y="405100"/>
            <a:ext cx="308456" cy="438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9" descr="grifone_metallic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74379" y="185329"/>
            <a:ext cx="479174" cy="537815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  <p:pic>
        <p:nvPicPr>
          <p:cNvPr id="19" name="Picture 2" descr="l'emblema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41" y="200400"/>
            <a:ext cx="570851" cy="64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sellaDiTesto 22"/>
          <p:cNvSpPr txBox="1"/>
          <p:nvPr/>
        </p:nvSpPr>
        <p:spPr>
          <a:xfrm>
            <a:off x="3995936" y="1001946"/>
            <a:ext cx="5058562" cy="561692"/>
          </a:xfrm>
          <a:prstGeom prst="rect">
            <a:avLst/>
          </a:prstGeom>
          <a:noFill/>
          <a:effectLst/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240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Operazione </a:t>
            </a:r>
            <a:r>
              <a:rPr lang="it-IT" sz="32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«DEMETRA» </a:t>
            </a:r>
            <a:endParaRPr lang="it-IT" sz="3200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-6769260" y="4766625"/>
            <a:ext cx="669034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Tenenza Guardia di Finanza Montegiordano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</a:rPr>
              <a:t>– </a:t>
            </a:r>
            <a:r>
              <a:rPr lang="it-IT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Operazione </a:t>
            </a:r>
            <a:r>
              <a:rPr lang="it-IT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DEMETRA</a:t>
            </a:r>
            <a:endParaRPr lang="it-IT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10362" y="1716598"/>
            <a:ext cx="4101598" cy="523220"/>
          </a:xfrm>
          <a:prstGeom prst="rect">
            <a:avLst/>
          </a:prstGeom>
          <a:gradFill>
            <a:gsLst>
              <a:gs pos="89000">
                <a:srgbClr val="80B300"/>
              </a:gs>
              <a:gs pos="43000">
                <a:srgbClr val="FFFF00"/>
              </a:gs>
              <a:gs pos="2000">
                <a:schemeClr val="bg1"/>
              </a:gs>
              <a:gs pos="100000">
                <a:srgbClr val="006600"/>
              </a:gs>
            </a:gsLst>
            <a:lin ang="0" scaled="1"/>
          </a:gradFill>
          <a:ln>
            <a:solidFill>
              <a:srgbClr val="00330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t-IT" sz="2400" b="1" dirty="0"/>
              <a:t>oltre 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</a:t>
            </a:r>
            <a:r>
              <a:rPr lang="it-IT" sz="2400" b="1" dirty="0"/>
              <a:t> braccianti agricoli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110362" y="2265861"/>
            <a:ext cx="4101598" cy="461665"/>
          </a:xfrm>
          <a:prstGeom prst="rect">
            <a:avLst/>
          </a:prstGeom>
          <a:gradFill>
            <a:gsLst>
              <a:gs pos="89000">
                <a:srgbClr val="80B300"/>
              </a:gs>
              <a:gs pos="43000">
                <a:srgbClr val="FFFF00"/>
              </a:gs>
              <a:gs pos="2000">
                <a:schemeClr val="bg1"/>
              </a:gs>
              <a:gs pos="100000">
                <a:srgbClr val="006600"/>
              </a:gs>
            </a:gsLst>
            <a:lin ang="0" scaled="1"/>
          </a:gradFill>
          <a:ln>
            <a:solidFill>
              <a:srgbClr val="00330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t-IT" sz="2400" b="1" dirty="0"/>
              <a:t>retribuzioni “a nero”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110362" y="2767826"/>
            <a:ext cx="4101598" cy="461665"/>
          </a:xfrm>
          <a:prstGeom prst="rect">
            <a:avLst/>
          </a:prstGeom>
          <a:gradFill>
            <a:gsLst>
              <a:gs pos="89000">
                <a:srgbClr val="80B300"/>
              </a:gs>
              <a:gs pos="43000">
                <a:srgbClr val="FFFF00"/>
              </a:gs>
              <a:gs pos="2000">
                <a:schemeClr val="bg1"/>
              </a:gs>
              <a:gs pos="100000">
                <a:srgbClr val="006600"/>
              </a:gs>
            </a:gsLst>
            <a:lin ang="0" scaled="1"/>
          </a:gradFill>
          <a:ln>
            <a:solidFill>
              <a:srgbClr val="00330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t-IT" sz="2400" b="1" dirty="0"/>
              <a:t>guadagni illeciti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110362" y="3269791"/>
            <a:ext cx="4101598" cy="461665"/>
          </a:xfrm>
          <a:prstGeom prst="rect">
            <a:avLst/>
          </a:prstGeom>
          <a:gradFill>
            <a:gsLst>
              <a:gs pos="89000">
                <a:srgbClr val="80B300"/>
              </a:gs>
              <a:gs pos="43000">
                <a:srgbClr val="FFFF00"/>
              </a:gs>
              <a:gs pos="2000">
                <a:schemeClr val="bg1"/>
              </a:gs>
              <a:gs pos="100000">
                <a:srgbClr val="006600"/>
              </a:gs>
            </a:gsLst>
            <a:lin ang="0" scaled="1"/>
          </a:gradFill>
          <a:ln>
            <a:solidFill>
              <a:srgbClr val="00330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t-IT" sz="2400" b="1" dirty="0"/>
              <a:t>disponibilità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110362" y="3771756"/>
            <a:ext cx="4101598" cy="461665"/>
          </a:xfrm>
          <a:prstGeom prst="rect">
            <a:avLst/>
          </a:prstGeom>
          <a:gradFill>
            <a:gsLst>
              <a:gs pos="89000">
                <a:srgbClr val="80B300"/>
              </a:gs>
              <a:gs pos="43000">
                <a:srgbClr val="FFFF00"/>
              </a:gs>
              <a:gs pos="2000">
                <a:schemeClr val="bg1"/>
              </a:gs>
              <a:gs pos="100000">
                <a:srgbClr val="006600"/>
              </a:gs>
            </a:gsLst>
            <a:lin ang="0" scaled="1"/>
          </a:gradFill>
          <a:ln>
            <a:solidFill>
              <a:srgbClr val="00330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t-IT" sz="2400" b="1" dirty="0"/>
              <a:t>acquisto illegale</a:t>
            </a:r>
          </a:p>
        </p:txBody>
      </p:sp>
      <p:sp>
        <p:nvSpPr>
          <p:cNvPr id="30" name="Rettangolo 29"/>
          <p:cNvSpPr/>
          <p:nvPr/>
        </p:nvSpPr>
        <p:spPr>
          <a:xfrm>
            <a:off x="110362" y="4273723"/>
            <a:ext cx="4101598" cy="461665"/>
          </a:xfrm>
          <a:prstGeom prst="rect">
            <a:avLst/>
          </a:prstGeom>
          <a:gradFill>
            <a:gsLst>
              <a:gs pos="89000">
                <a:srgbClr val="80B300"/>
              </a:gs>
              <a:gs pos="43000">
                <a:srgbClr val="FFFF00"/>
              </a:gs>
              <a:gs pos="2000">
                <a:schemeClr val="bg1"/>
              </a:gs>
              <a:gs pos="100000">
                <a:srgbClr val="006600"/>
              </a:gs>
            </a:gsLst>
            <a:lin ang="0" scaled="1"/>
          </a:gradFill>
          <a:ln>
            <a:solidFill>
              <a:srgbClr val="00330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t-IT" sz="2400" b="1" dirty="0"/>
              <a:t>strutture alloggiative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55315" y="1149114"/>
            <a:ext cx="2299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/>
              <a:t>Accertati:</a:t>
            </a:r>
            <a:endParaRPr lang="it-IT" sz="2400" b="1" i="1" dirty="0"/>
          </a:p>
        </p:txBody>
      </p:sp>
      <p:sp>
        <p:nvSpPr>
          <p:cNvPr id="32" name="Freccia a destra 31"/>
          <p:cNvSpPr/>
          <p:nvPr/>
        </p:nvSpPr>
        <p:spPr>
          <a:xfrm rot="10800000">
            <a:off x="4427983" y="1732365"/>
            <a:ext cx="4536504" cy="504000"/>
          </a:xfrm>
          <a:prstGeom prst="rightArrow">
            <a:avLst>
              <a:gd name="adj1" fmla="val 50000"/>
              <a:gd name="adj2" fmla="val 150099"/>
            </a:avLst>
          </a:prstGeom>
          <a:solidFill>
            <a:srgbClr val="CCFF99">
              <a:alpha val="78000"/>
            </a:srgbClr>
          </a:solidFill>
          <a:ln>
            <a:gradFill>
              <a:gsLst>
                <a:gs pos="0">
                  <a:srgbClr val="FFFF00">
                    <a:alpha val="99000"/>
                    <a:lumMod val="95000"/>
                  </a:srgbClr>
                </a:gs>
                <a:gs pos="100000">
                  <a:srgbClr val="FFC0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Freccia a destra 6"/>
          <p:cNvSpPr/>
          <p:nvPr/>
        </p:nvSpPr>
        <p:spPr>
          <a:xfrm rot="10800000">
            <a:off x="4427983" y="2259009"/>
            <a:ext cx="4536504" cy="504000"/>
          </a:xfrm>
          <a:prstGeom prst="rightArrow">
            <a:avLst>
              <a:gd name="adj1" fmla="val 50000"/>
              <a:gd name="adj2" fmla="val 150099"/>
            </a:avLst>
          </a:prstGeom>
          <a:solidFill>
            <a:srgbClr val="FFFF99">
              <a:alpha val="6300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6" name="Freccia a destra 35"/>
          <p:cNvSpPr/>
          <p:nvPr/>
        </p:nvSpPr>
        <p:spPr>
          <a:xfrm rot="10800000">
            <a:off x="4427984" y="2765242"/>
            <a:ext cx="4536504" cy="504000"/>
          </a:xfrm>
          <a:prstGeom prst="rightArrow">
            <a:avLst>
              <a:gd name="adj1" fmla="val 50000"/>
              <a:gd name="adj2" fmla="val 150099"/>
            </a:avLst>
          </a:prstGeom>
          <a:solidFill>
            <a:srgbClr val="CCFF99">
              <a:alpha val="78000"/>
            </a:srgbClr>
          </a:solidFill>
          <a:ln>
            <a:gradFill>
              <a:gsLst>
                <a:gs pos="0">
                  <a:srgbClr val="FFFF00">
                    <a:alpha val="99000"/>
                    <a:lumMod val="95000"/>
                  </a:srgbClr>
                </a:gs>
                <a:gs pos="100000">
                  <a:srgbClr val="FFC0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5" name="Freccia a destra 34"/>
          <p:cNvSpPr/>
          <p:nvPr/>
        </p:nvSpPr>
        <p:spPr>
          <a:xfrm rot="10800000">
            <a:off x="4427984" y="3260354"/>
            <a:ext cx="4536504" cy="504000"/>
          </a:xfrm>
          <a:prstGeom prst="rightArrow">
            <a:avLst>
              <a:gd name="adj1" fmla="val 50000"/>
              <a:gd name="adj2" fmla="val 150099"/>
            </a:avLst>
          </a:prstGeom>
          <a:solidFill>
            <a:srgbClr val="FFFF99">
              <a:alpha val="6300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8" name="Freccia a destra 37"/>
          <p:cNvSpPr/>
          <p:nvPr/>
        </p:nvSpPr>
        <p:spPr>
          <a:xfrm rot="10800000">
            <a:off x="4430106" y="3741821"/>
            <a:ext cx="4536504" cy="504000"/>
          </a:xfrm>
          <a:prstGeom prst="rightArrow">
            <a:avLst>
              <a:gd name="adj1" fmla="val 50000"/>
              <a:gd name="adj2" fmla="val 150099"/>
            </a:avLst>
          </a:prstGeom>
          <a:solidFill>
            <a:srgbClr val="CCFF99">
              <a:alpha val="78000"/>
            </a:srgbClr>
          </a:solidFill>
          <a:ln>
            <a:gradFill>
              <a:gsLst>
                <a:gs pos="0">
                  <a:srgbClr val="FFFF00">
                    <a:alpha val="99000"/>
                    <a:lumMod val="95000"/>
                  </a:srgbClr>
                </a:gs>
                <a:gs pos="100000">
                  <a:srgbClr val="FFC0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7" name="Freccia a destra 36"/>
          <p:cNvSpPr/>
          <p:nvPr/>
        </p:nvSpPr>
        <p:spPr>
          <a:xfrm rot="10800000">
            <a:off x="4430106" y="4252699"/>
            <a:ext cx="4536504" cy="504000"/>
          </a:xfrm>
          <a:prstGeom prst="rightArrow">
            <a:avLst>
              <a:gd name="adj1" fmla="val 50000"/>
              <a:gd name="adj2" fmla="val 150099"/>
            </a:avLst>
          </a:prstGeom>
          <a:solidFill>
            <a:srgbClr val="FFFF99">
              <a:alpha val="6300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698013" y="1798208"/>
            <a:ext cx="4266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impiegati, in condizioni di sfruttamento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4698013" y="2316693"/>
            <a:ext cx="4266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sottopagate </a:t>
            </a:r>
            <a:endParaRPr lang="it-IT" sz="1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4698013" y="2818658"/>
            <a:ext cx="4266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accumulati da “caporali” e “sub-caporali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4698013" y="3320623"/>
            <a:ext cx="4266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automezzi utilizzati per il trasporto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4698013" y="3822588"/>
            <a:ext cx="4266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 gasolio per l’agricoltura 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4698013" y="4324555"/>
            <a:ext cx="4266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fatiscenti </a:t>
            </a:r>
          </a:p>
        </p:txBody>
      </p:sp>
    </p:spTree>
    <p:extLst>
      <p:ext uri="{BB962C8B-B14F-4D97-AF65-F5344CB8AC3E}">
        <p14:creationId xmlns:p14="http://schemas.microsoft.com/office/powerpoint/2010/main" val="21946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  <p:bldP spid="20" grpId="0" animBg="1"/>
      <p:bldP spid="22" grpId="0" animBg="1"/>
      <p:bldP spid="26" grpId="0" animBg="1"/>
      <p:bldP spid="28" grpId="0" animBg="1"/>
      <p:bldP spid="30" grpId="0" animBg="1"/>
      <p:bldP spid="32" grpId="0" animBg="1"/>
      <p:bldP spid="7" grpId="0" animBg="1"/>
      <p:bldP spid="36" grpId="0" animBg="1"/>
      <p:bldP spid="35" grpId="0" animBg="1"/>
      <p:bldP spid="38" grpId="0" animBg="1"/>
      <p:bldP spid="37" grpId="0" animBg="1"/>
      <p:bldP spid="5" grpId="0"/>
      <p:bldP spid="21" grpId="0"/>
      <p:bldP spid="24" grpId="0"/>
      <p:bldP spid="27" grpId="0"/>
      <p:bldP spid="29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2942459" y="2782268"/>
            <a:ext cx="5868652" cy="580547"/>
          </a:xfrm>
          <a:prstGeom prst="rect">
            <a:avLst/>
          </a:prstGeom>
          <a:gradFill>
            <a:gsLst>
              <a:gs pos="0">
                <a:srgbClr val="FFFF00"/>
              </a:gs>
              <a:gs pos="66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467543" y="3594345"/>
            <a:ext cx="8343567" cy="10211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359532" y="2070215"/>
            <a:ext cx="5868652" cy="5805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251520" y="897731"/>
            <a:ext cx="8802978" cy="133466"/>
            <a:chOff x="0" y="192"/>
            <a:chExt cx="5760" cy="288"/>
          </a:xfrm>
        </p:grpSpPr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0" y="192"/>
              <a:ext cx="5760" cy="144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006E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Segoe UI" pitchFamily="34" charset="0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0" y="336"/>
              <a:ext cx="5760" cy="144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C2C2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Segoe UI" pitchFamily="34" charset="0"/>
              </a:endParaRPr>
            </a:p>
          </p:txBody>
        </p:sp>
      </p:grpSp>
      <p:sp>
        <p:nvSpPr>
          <p:cNvPr id="16" name="Text Box 570"/>
          <p:cNvSpPr txBox="1">
            <a:spLocks noChangeArrowheads="1"/>
          </p:cNvSpPr>
          <p:nvPr/>
        </p:nvSpPr>
        <p:spPr bwMode="auto">
          <a:xfrm>
            <a:off x="359532" y="179259"/>
            <a:ext cx="8144100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numCol="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PROCURA DELLA REPUBBLICA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 PRESSO IL TRIBUNALE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DI </a:t>
            </a:r>
            <a:r>
              <a:rPr lang="it-IT" altLang="it-IT" sz="1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CASTROVILLARI</a:t>
            </a:r>
            <a:endParaRPr lang="it-IT" altLang="it-IT" sz="1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ahoma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COMANDO </a:t>
            </a: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PROVINCIALE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GUARDIA DI FINANZA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COSENZA</a:t>
            </a:r>
          </a:p>
        </p:txBody>
      </p:sp>
      <p:pic>
        <p:nvPicPr>
          <p:cNvPr id="17" name="Picture 8" descr="StemmaProvincialeC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513820" y="405100"/>
            <a:ext cx="308456" cy="438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9" descr="grifone_metallic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74379" y="185329"/>
            <a:ext cx="479174" cy="537815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  <p:pic>
        <p:nvPicPr>
          <p:cNvPr id="19" name="Picture 2" descr="l'emblema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41" y="200400"/>
            <a:ext cx="570851" cy="64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asellaDiTesto 29"/>
          <p:cNvSpPr txBox="1"/>
          <p:nvPr/>
        </p:nvSpPr>
        <p:spPr>
          <a:xfrm>
            <a:off x="-6769260" y="4766625"/>
            <a:ext cx="669034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Tenenza Guardia di Finanza Montegiordano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</a:rPr>
              <a:t>– </a:t>
            </a:r>
            <a:r>
              <a:rPr lang="it-IT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Operazione </a:t>
            </a:r>
            <a:r>
              <a:rPr lang="it-IT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DEMETRA</a:t>
            </a:r>
            <a:endParaRPr lang="it-IT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41" y="1579800"/>
            <a:ext cx="1113591" cy="11135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163" y="2279388"/>
            <a:ext cx="1113591" cy="1113591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CasellaDiTesto 7"/>
          <p:cNvSpPr txBox="1"/>
          <p:nvPr/>
        </p:nvSpPr>
        <p:spPr>
          <a:xfrm>
            <a:off x="1456387" y="2211710"/>
            <a:ext cx="4879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...ascolta...non c'è un canale di acqua là vicino?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3491880" y="2953276"/>
            <a:ext cx="4206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no,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c'è un bagno...c'è un bagno </a:t>
            </a: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che... 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483280" y="3582764"/>
            <a:ext cx="7354723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No,...siccome </a:t>
            </a:r>
            <a:r>
              <a:rPr lang="it-IT" sz="16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ha telefonato R**** </a:t>
            </a:r>
            <a:r>
              <a:rPr lang="it-IT" sz="11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(l’imprenditore agricolo) </a:t>
            </a:r>
            <a:r>
              <a:rPr lang="it-IT" sz="16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 ai neri gli mancano un paio di bottiglie di acqua...nel canale, </a:t>
            </a:r>
            <a:r>
              <a:rPr lang="it-IT" sz="1600" b="1" u="sng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gliele riempiamo nel canale</a:t>
            </a:r>
            <a:r>
              <a:rPr lang="it-IT" sz="16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!...Se ci sono un paio di bottiglie vuote!...Hai visto quelli che trovi quando togli i cespugli? vicino ai canali ci sono le </a:t>
            </a:r>
            <a:r>
              <a:rPr lang="it-IT" sz="16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bottiglie… </a:t>
            </a:r>
            <a:endParaRPr lang="it-IT" sz="160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96" y="3503021"/>
            <a:ext cx="1113591" cy="11135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CasellaDiTesto 10"/>
          <p:cNvSpPr txBox="1"/>
          <p:nvPr/>
        </p:nvSpPr>
        <p:spPr>
          <a:xfrm>
            <a:off x="1691680" y="1203599"/>
            <a:ext cx="7362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Captazione della conversazione telefonica intercorsa tra due «</a:t>
            </a: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Caporali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it-IT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13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P spid="9" grpId="0" animBg="1"/>
      <p:bldP spid="30" grpId="0"/>
      <p:bldP spid="8" grpId="0"/>
      <p:bldP spid="22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2942459" y="2926284"/>
            <a:ext cx="5868652" cy="580547"/>
          </a:xfrm>
          <a:prstGeom prst="rect">
            <a:avLst/>
          </a:prstGeom>
          <a:gradFill>
            <a:gsLst>
              <a:gs pos="0">
                <a:srgbClr val="FFFF00"/>
              </a:gs>
              <a:gs pos="66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467543" y="3891371"/>
            <a:ext cx="8343567" cy="60356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359532" y="2070215"/>
            <a:ext cx="5868652" cy="5805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251520" y="897731"/>
            <a:ext cx="8802978" cy="133466"/>
            <a:chOff x="0" y="192"/>
            <a:chExt cx="5760" cy="288"/>
          </a:xfrm>
        </p:grpSpPr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0" y="192"/>
              <a:ext cx="5760" cy="144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006E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Segoe UI" pitchFamily="34" charset="0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0" y="336"/>
              <a:ext cx="5760" cy="144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C2C2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Segoe UI" pitchFamily="34" charset="0"/>
              </a:endParaRPr>
            </a:p>
          </p:txBody>
        </p:sp>
      </p:grpSp>
      <p:sp>
        <p:nvSpPr>
          <p:cNvPr id="16" name="Text Box 570"/>
          <p:cNvSpPr txBox="1">
            <a:spLocks noChangeArrowheads="1"/>
          </p:cNvSpPr>
          <p:nvPr/>
        </p:nvSpPr>
        <p:spPr bwMode="auto">
          <a:xfrm>
            <a:off x="359532" y="179259"/>
            <a:ext cx="8144100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numCol="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PROCURA DELLA REPUBBLICA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 PRESSO IL TRIBUNALE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DI </a:t>
            </a:r>
            <a:r>
              <a:rPr lang="it-IT" altLang="it-IT" sz="1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CASTROVILLARI</a:t>
            </a:r>
            <a:endParaRPr lang="it-IT" altLang="it-IT" sz="1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ahoma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COMANDO </a:t>
            </a: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PROVINCIALE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GUARDIA DI FINANZA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COSENZA</a:t>
            </a:r>
          </a:p>
        </p:txBody>
      </p:sp>
      <p:pic>
        <p:nvPicPr>
          <p:cNvPr id="17" name="Picture 8" descr="StemmaProvincialeC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513820" y="405100"/>
            <a:ext cx="308456" cy="438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9" descr="grifone_metallic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74379" y="185329"/>
            <a:ext cx="479174" cy="537815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  <p:pic>
        <p:nvPicPr>
          <p:cNvPr id="19" name="Picture 2" descr="l'emblema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41" y="200400"/>
            <a:ext cx="570851" cy="64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asellaDiTesto 29"/>
          <p:cNvSpPr txBox="1"/>
          <p:nvPr/>
        </p:nvSpPr>
        <p:spPr>
          <a:xfrm>
            <a:off x="-6769260" y="4766625"/>
            <a:ext cx="669034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Tenenza Guardia di Finanza Montegiordano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</a:rPr>
              <a:t>– </a:t>
            </a:r>
            <a:r>
              <a:rPr lang="it-IT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Operazione </a:t>
            </a:r>
            <a:r>
              <a:rPr lang="it-IT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DEMETRA</a:t>
            </a:r>
            <a:endParaRPr lang="it-IT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456387" y="2191211"/>
            <a:ext cx="4879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 ste </a:t>
            </a:r>
            <a:r>
              <a:rPr lang="it-IT" sz="1600" b="1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it-IT" sz="16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**o di </a:t>
            </a:r>
            <a:r>
              <a:rPr lang="it-IT" sz="1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scimmie</a:t>
            </a:r>
            <a:r>
              <a:rPr lang="it-IT" sz="16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dove sono?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3498662" y="3047280"/>
            <a:ext cx="4206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Ma non so venute ancora?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1456386" y="4023874"/>
            <a:ext cx="735472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 io ho visto un furgone prima, vedi che questi sono in un altro giardino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456386" y="1203599"/>
            <a:ext cx="7598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Captazione della conversazione telefonica intercorsa tra </a:t>
            </a:r>
          </a:p>
          <a:p>
            <a:pPr algn="ctr"/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«</a:t>
            </a: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Caporale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e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Imprenditore Agricolo</a:t>
            </a:r>
            <a:endParaRPr lang="it-IT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53" y="1536366"/>
            <a:ext cx="1123866" cy="1123866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480" y="2383988"/>
            <a:ext cx="1123866" cy="1123866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53" y="3392100"/>
            <a:ext cx="1123866" cy="112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7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P spid="9" grpId="0" animBg="1"/>
      <p:bldP spid="30" grpId="0"/>
      <p:bldP spid="8" grpId="0"/>
      <p:bldP spid="22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1367920" y="2934160"/>
            <a:ext cx="7443192" cy="590281"/>
          </a:xfrm>
          <a:prstGeom prst="rect">
            <a:avLst/>
          </a:prstGeom>
          <a:gradFill>
            <a:gsLst>
              <a:gs pos="0">
                <a:srgbClr val="FFFF00"/>
              </a:gs>
              <a:gs pos="66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359532" y="2070215"/>
            <a:ext cx="5868652" cy="5805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251520" y="897731"/>
            <a:ext cx="8802978" cy="133466"/>
            <a:chOff x="0" y="192"/>
            <a:chExt cx="5760" cy="288"/>
          </a:xfrm>
        </p:grpSpPr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0" y="192"/>
              <a:ext cx="5760" cy="144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006E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Segoe UI" pitchFamily="34" charset="0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0" y="336"/>
              <a:ext cx="5760" cy="144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C2C2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Segoe UI" pitchFamily="34" charset="0"/>
              </a:endParaRPr>
            </a:p>
          </p:txBody>
        </p:sp>
      </p:grpSp>
      <p:sp>
        <p:nvSpPr>
          <p:cNvPr id="16" name="Text Box 570"/>
          <p:cNvSpPr txBox="1">
            <a:spLocks noChangeArrowheads="1"/>
          </p:cNvSpPr>
          <p:nvPr/>
        </p:nvSpPr>
        <p:spPr bwMode="auto">
          <a:xfrm>
            <a:off x="359532" y="179259"/>
            <a:ext cx="8144100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numCol="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PROCURA DELLA REPUBBLICA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 PRESSO IL TRIBUNALE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DI </a:t>
            </a:r>
            <a:r>
              <a:rPr lang="it-IT" altLang="it-IT" sz="1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CASTROVILLARI</a:t>
            </a:r>
            <a:endParaRPr lang="it-IT" altLang="it-IT" sz="1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ahoma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COMANDO </a:t>
            </a: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PROVINCIALE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GUARDIA DI FINANZA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COSENZA</a:t>
            </a:r>
          </a:p>
        </p:txBody>
      </p:sp>
      <p:pic>
        <p:nvPicPr>
          <p:cNvPr id="17" name="Picture 8" descr="StemmaProvincialeC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513820" y="405100"/>
            <a:ext cx="308456" cy="438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9" descr="grifone_metallic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74379" y="185329"/>
            <a:ext cx="479174" cy="537815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  <p:pic>
        <p:nvPicPr>
          <p:cNvPr id="19" name="Picture 2" descr="l'emblema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41" y="200400"/>
            <a:ext cx="570851" cy="64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asellaDiTesto 29"/>
          <p:cNvSpPr txBox="1"/>
          <p:nvPr/>
        </p:nvSpPr>
        <p:spPr>
          <a:xfrm>
            <a:off x="-6769260" y="4766625"/>
            <a:ext cx="669034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Tenenza Guardia di Finanza Montegiordano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</a:rPr>
              <a:t>– </a:t>
            </a:r>
            <a:r>
              <a:rPr lang="it-IT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Operazione </a:t>
            </a:r>
            <a:r>
              <a:rPr lang="it-IT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DEMETRA</a:t>
            </a:r>
            <a:endParaRPr lang="it-IT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456387" y="2191211"/>
            <a:ext cx="4879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Domani mattina </a:t>
            </a:r>
            <a:r>
              <a:rPr lang="it-IT" sz="16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</a:t>
            </a:r>
            <a:r>
              <a:rPr lang="it-IT" sz="16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 vogliono le </a:t>
            </a:r>
            <a:r>
              <a:rPr lang="it-IT" sz="16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scimmie.</a:t>
            </a:r>
            <a:endParaRPr lang="it-IT" sz="160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343686" y="2939666"/>
            <a:ext cx="6361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facciamo venire le scimmie </a:t>
            </a: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domani cerchiamo di </a:t>
            </a: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venire.</a:t>
            </a:r>
          </a:p>
          <a:p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 bene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, le </a:t>
            </a: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scimmie,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persone: Non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credo che piove </a:t>
            </a: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ancora!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456386" y="1203599"/>
            <a:ext cx="7598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Captazione della conversazione telefonica intercorsa tra </a:t>
            </a:r>
          </a:p>
          <a:p>
            <a:pPr algn="ctr"/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«</a:t>
            </a: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Caporale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e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Imprenditore Agricolo</a:t>
            </a:r>
            <a:endParaRPr lang="it-IT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53" y="1536366"/>
            <a:ext cx="1123866" cy="1123866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480" y="2400575"/>
            <a:ext cx="1123866" cy="1123866"/>
          </a:xfrm>
          <a:prstGeom prst="rect">
            <a:avLst/>
          </a:prstGeom>
        </p:spPr>
      </p:pic>
      <p:sp>
        <p:nvSpPr>
          <p:cNvPr id="24" name="Rettangolo 23"/>
          <p:cNvSpPr/>
          <p:nvPr/>
        </p:nvSpPr>
        <p:spPr>
          <a:xfrm>
            <a:off x="1367920" y="4441000"/>
            <a:ext cx="7443192" cy="344060"/>
          </a:xfrm>
          <a:prstGeom prst="rect">
            <a:avLst/>
          </a:prstGeom>
          <a:gradFill>
            <a:gsLst>
              <a:gs pos="0">
                <a:srgbClr val="FFFF00"/>
              </a:gs>
              <a:gs pos="66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1367919" y="4471117"/>
            <a:ext cx="6337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Le scimmie le mandiamo là. Restiamo 40 </a:t>
            </a: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persone. Dai, dai!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Immagin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480" y="3661194"/>
            <a:ext cx="1123866" cy="112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9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9" grpId="0" animBg="1"/>
      <p:bldP spid="30" grpId="0"/>
      <p:bldP spid="8" grpId="0"/>
      <p:bldP spid="22" grpId="0"/>
      <p:bldP spid="24" grpId="0" animBg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251520" y="897731"/>
            <a:ext cx="8802978" cy="133466"/>
            <a:chOff x="0" y="192"/>
            <a:chExt cx="5760" cy="288"/>
          </a:xfrm>
        </p:grpSpPr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0" y="192"/>
              <a:ext cx="5760" cy="144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006E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Segoe UI" pitchFamily="34" charset="0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0" y="336"/>
              <a:ext cx="5760" cy="144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C2C2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Segoe UI" pitchFamily="34" charset="0"/>
              </a:endParaRPr>
            </a:p>
          </p:txBody>
        </p:sp>
      </p:grpSp>
      <p:sp>
        <p:nvSpPr>
          <p:cNvPr id="16" name="Text Box 570"/>
          <p:cNvSpPr txBox="1">
            <a:spLocks noChangeArrowheads="1"/>
          </p:cNvSpPr>
          <p:nvPr/>
        </p:nvSpPr>
        <p:spPr bwMode="auto">
          <a:xfrm>
            <a:off x="359532" y="179259"/>
            <a:ext cx="8144100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numCol="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PROCURA DELLA REPUBBLICA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 PRESSO IL TRIBUNALE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DI </a:t>
            </a:r>
            <a:r>
              <a:rPr lang="it-IT" altLang="it-IT" sz="1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CASTROVILLARI</a:t>
            </a:r>
            <a:endParaRPr lang="it-IT" altLang="it-IT" sz="1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ahoma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COMANDO </a:t>
            </a: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PROVINCIALE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GUARDIA DI FINANZA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COSENZA</a:t>
            </a:r>
          </a:p>
        </p:txBody>
      </p:sp>
      <p:pic>
        <p:nvPicPr>
          <p:cNvPr id="17" name="Picture 8" descr="StemmaProvincialeC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513820" y="405100"/>
            <a:ext cx="308456" cy="438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9" descr="grifone_metallic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74379" y="185329"/>
            <a:ext cx="479174" cy="537815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  <p:pic>
        <p:nvPicPr>
          <p:cNvPr id="19" name="Picture 2" descr="l'emblema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41" y="200400"/>
            <a:ext cx="570851" cy="64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asellaDiTesto 29"/>
          <p:cNvSpPr txBox="1"/>
          <p:nvPr/>
        </p:nvSpPr>
        <p:spPr>
          <a:xfrm>
            <a:off x="-6769260" y="4766625"/>
            <a:ext cx="669034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Tenenza Guardia di Finanza Montegiordano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</a:rPr>
              <a:t>– </a:t>
            </a:r>
            <a:r>
              <a:rPr lang="it-IT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Operazione </a:t>
            </a:r>
            <a:r>
              <a:rPr lang="it-IT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DEMETRA</a:t>
            </a:r>
            <a:endParaRPr lang="it-IT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245">
            <a:off x="4145310" y="2286418"/>
            <a:ext cx="4048719" cy="227740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CasellaDiTesto 2"/>
          <p:cNvSpPr txBox="1"/>
          <p:nvPr/>
        </p:nvSpPr>
        <p:spPr>
          <a:xfrm>
            <a:off x="359531" y="1419622"/>
            <a:ext cx="4158739" cy="298543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sz="3600" b="1" dirty="0" smtClean="0">
                <a:ln>
                  <a:solidFill>
                    <a:srgbClr val="00660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76200" dir="2700000" algn="tl">
                    <a:srgbClr val="000000">
                      <a:alpha val="43137"/>
                    </a:srgbClr>
                  </a:outerShdw>
                </a:effectLst>
              </a:rPr>
              <a:t>8 soggetti </a:t>
            </a:r>
          </a:p>
          <a:p>
            <a:endParaRPr lang="it-IT" dirty="0" smtClean="0"/>
          </a:p>
          <a:p>
            <a:r>
              <a:rPr lang="it-IT" dirty="0" smtClean="0"/>
              <a:t>dietro </a:t>
            </a:r>
            <a:r>
              <a:rPr lang="it-IT" b="1" dirty="0"/>
              <a:t>pagamento di cospicue somme di denaro</a:t>
            </a:r>
            <a:r>
              <a:rPr lang="it-IT" dirty="0"/>
              <a:t>, </a:t>
            </a:r>
            <a:endParaRPr lang="it-IT" dirty="0" smtClean="0"/>
          </a:p>
          <a:p>
            <a:r>
              <a:rPr lang="it-IT" dirty="0" smtClean="0"/>
              <a:t>FAVORIVANO </a:t>
            </a:r>
          </a:p>
          <a:p>
            <a:pPr algn="ctr"/>
            <a:r>
              <a:rPr lang="it-IT" sz="1600" dirty="0" smtClean="0"/>
              <a:t>l’</a:t>
            </a:r>
            <a:r>
              <a:rPr lang="it-IT" sz="1600" b="1" dirty="0" smtClean="0">
                <a:solidFill>
                  <a:srgbClr val="006600"/>
                </a:solidFill>
              </a:rPr>
              <a:t>immigrazione </a:t>
            </a:r>
            <a:r>
              <a:rPr lang="it-IT" sz="1600" b="1" dirty="0">
                <a:solidFill>
                  <a:srgbClr val="006600"/>
                </a:solidFill>
              </a:rPr>
              <a:t>clandestina</a:t>
            </a:r>
            <a:r>
              <a:rPr lang="it-IT" dirty="0"/>
              <a:t>, </a:t>
            </a:r>
            <a:endParaRPr lang="it-IT" dirty="0" smtClean="0"/>
          </a:p>
          <a:p>
            <a:r>
              <a:rPr lang="it-IT" dirty="0" smtClean="0"/>
              <a:t>Organizzando</a:t>
            </a:r>
          </a:p>
          <a:p>
            <a:pPr algn="ctr"/>
            <a:r>
              <a:rPr lang="it-IT" sz="1800" b="1" dirty="0" smtClean="0">
                <a:solidFill>
                  <a:srgbClr val="0033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it-IT" sz="2400" b="1" dirty="0">
                <a:solidFill>
                  <a:srgbClr val="0033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matrimoni “</a:t>
            </a:r>
            <a:r>
              <a:rPr lang="it-IT" sz="2400" b="1" i="1" dirty="0">
                <a:solidFill>
                  <a:srgbClr val="0033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di comodo</a:t>
            </a:r>
            <a:r>
              <a:rPr lang="it-IT" sz="2400" b="1" dirty="0">
                <a:solidFill>
                  <a:srgbClr val="0033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” </a:t>
            </a:r>
            <a:endParaRPr lang="it-IT" sz="2400" b="1" dirty="0" smtClean="0">
              <a:solidFill>
                <a:srgbClr val="0033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it-IT" dirty="0"/>
          </a:p>
          <a:p>
            <a:r>
              <a:rPr lang="it-IT" dirty="0" smtClean="0"/>
              <a:t>finalizzati </a:t>
            </a:r>
            <a:r>
              <a:rPr lang="it-IT" dirty="0"/>
              <a:t>all’ottenimento di permessi di soggiorno per ricongiungimento </a:t>
            </a:r>
            <a:r>
              <a:rPr lang="it-IT" dirty="0" smtClean="0"/>
              <a:t>familiare.</a:t>
            </a:r>
            <a:endParaRPr lang="it-IT" dirty="0"/>
          </a:p>
          <a:p>
            <a:endParaRPr lang="it-IT" dirty="0"/>
          </a:p>
        </p:txBody>
      </p:sp>
      <p:pic>
        <p:nvPicPr>
          <p:cNvPr id="1026" name="Picture 2" descr="Kamira. L'espresso cremoso sul fornello di cas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341" y="624329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01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70"/>
          <p:cNvSpPr txBox="1">
            <a:spLocks noChangeArrowheads="1"/>
          </p:cNvSpPr>
          <p:nvPr/>
        </p:nvSpPr>
        <p:spPr bwMode="auto">
          <a:xfrm>
            <a:off x="1112179" y="1221600"/>
            <a:ext cx="6855618" cy="624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chemeClr val="tx2"/>
                </a:solidFill>
              </a:rPr>
              <a:t>Conferenza stampa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b="1" dirty="0" smtClean="0">
                <a:solidFill>
                  <a:schemeClr val="tx2"/>
                </a:solidFill>
              </a:rPr>
              <a:t>Cosenza </a:t>
            </a:r>
            <a:endParaRPr lang="it-IT" altLang="it-IT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b="1" i="1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10 giugno 2020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b="1" i="1" dirty="0" smtClean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PROCURA DELLA REPUBBLICA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 PRESSO IL TRIBUNALE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it-IT" altLang="it-IT" sz="21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DI </a:t>
            </a:r>
            <a:r>
              <a:rPr lang="it-IT" altLang="it-IT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CASTROVILLARI </a:t>
            </a:r>
            <a:endParaRPr lang="it-IT" altLang="it-IT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ahom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b="1" i="1" dirty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27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COMANDO PROVINCIALE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27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GUARDIA DI FINANZA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27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COSENZA</a:t>
            </a:r>
            <a:endParaRPr lang="it-IT" altLang="it-IT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3" name="Text Box 570"/>
          <p:cNvSpPr txBox="1">
            <a:spLocks noChangeArrowheads="1"/>
          </p:cNvSpPr>
          <p:nvPr/>
        </p:nvSpPr>
        <p:spPr bwMode="auto">
          <a:xfrm>
            <a:off x="1132753" y="1221600"/>
            <a:ext cx="6855618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100" b="1" dirty="0">
                <a:solidFill>
                  <a:schemeClr val="tx2"/>
                </a:solidFill>
              </a:rPr>
              <a:t>Operazione </a:t>
            </a:r>
            <a:r>
              <a:rPr lang="it-IT" altLang="it-IT" sz="4100" b="1" dirty="0" smtClean="0">
                <a:solidFill>
                  <a:schemeClr val="tx2"/>
                </a:solidFill>
              </a:rPr>
              <a:t>«DEMETRA»</a:t>
            </a:r>
            <a:endParaRPr lang="it-IT" altLang="it-IT" sz="4100" b="1" dirty="0">
              <a:solidFill>
                <a:schemeClr val="tx2"/>
              </a:solidFill>
            </a:endParaRPr>
          </a:p>
        </p:txBody>
      </p:sp>
      <p:sp>
        <p:nvSpPr>
          <p:cNvPr id="14" name="Text Box 570"/>
          <p:cNvSpPr txBox="1">
            <a:spLocks noChangeArrowheads="1"/>
          </p:cNvSpPr>
          <p:nvPr/>
        </p:nvSpPr>
        <p:spPr bwMode="auto">
          <a:xfrm>
            <a:off x="1003773" y="2434007"/>
            <a:ext cx="6855618" cy="108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500" b="1" dirty="0">
                <a:solidFill>
                  <a:schemeClr val="accent2">
                    <a:lumMod val="50000"/>
                  </a:schemeClr>
                </a:solidFill>
                <a:latin typeface="Edwardian Script ITC" panose="030303020407070D0804" pitchFamily="66" charset="0"/>
              </a:rPr>
              <a:t>Grazie</a:t>
            </a:r>
            <a:r>
              <a:rPr lang="it-IT" altLang="it-IT" sz="6600" b="1" dirty="0">
                <a:solidFill>
                  <a:schemeClr val="accent2">
                    <a:lumMod val="50000"/>
                  </a:schemeClr>
                </a:solidFill>
                <a:latin typeface="Edwardian Script ITC" panose="030303020407070D0804" pitchFamily="66" charset="0"/>
              </a:rPr>
              <a:t> </a:t>
            </a:r>
            <a:r>
              <a:rPr lang="it-IT" altLang="it-IT" sz="4500" b="1" dirty="0">
                <a:solidFill>
                  <a:schemeClr val="accent2">
                    <a:lumMod val="50000"/>
                  </a:schemeClr>
                </a:solidFill>
                <a:latin typeface="Edwardian Script ITC" panose="030303020407070D0804" pitchFamily="66" charset="0"/>
              </a:rPr>
              <a:t>per</a:t>
            </a:r>
            <a:r>
              <a:rPr lang="it-IT" altLang="it-IT" sz="2100" b="1" dirty="0">
                <a:solidFill>
                  <a:schemeClr val="accent2">
                    <a:lumMod val="50000"/>
                  </a:schemeClr>
                </a:solidFill>
                <a:latin typeface="Edwardian Script ITC" panose="030303020407070D0804" pitchFamily="66" charset="0"/>
              </a:rPr>
              <a:t> </a:t>
            </a:r>
            <a:r>
              <a:rPr lang="it-IT" altLang="it-IT" sz="4500" b="1" dirty="0">
                <a:solidFill>
                  <a:schemeClr val="accent2">
                    <a:lumMod val="50000"/>
                  </a:schemeClr>
                </a:solidFill>
                <a:latin typeface="Edwardian Script ITC" panose="030303020407070D0804" pitchFamily="66" charset="0"/>
              </a:rPr>
              <a:t>l’attenzione</a:t>
            </a:r>
          </a:p>
        </p:txBody>
      </p:sp>
      <p:sp>
        <p:nvSpPr>
          <p:cNvPr id="25" name="Text Box 570"/>
          <p:cNvSpPr txBox="1">
            <a:spLocks noChangeArrowheads="1"/>
          </p:cNvSpPr>
          <p:nvPr/>
        </p:nvSpPr>
        <p:spPr bwMode="auto">
          <a:xfrm>
            <a:off x="879019" y="-20538"/>
            <a:ext cx="7088778" cy="93102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68580" tIns="34290" rIns="68580" bIns="34290" numCol="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PROCURA DELLA REPUBBLICA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 PRESSO IL TRIBUNALE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it-IT" altLang="it-IT" sz="1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DI </a:t>
            </a:r>
            <a:r>
              <a:rPr lang="it-IT" altLang="it-IT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CASTROVILLARI </a:t>
            </a:r>
            <a:endParaRPr lang="it-IT" altLang="it-IT" sz="1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ahoma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endParaRPr lang="it-IT" altLang="it-IT" sz="1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ahoma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COMANDO PROVINCIALE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GUARDIA DI FINANZA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COSENZA</a:t>
            </a:r>
          </a:p>
        </p:txBody>
      </p:sp>
      <p:grpSp>
        <p:nvGrpSpPr>
          <p:cNvPr id="15" name="Group 3"/>
          <p:cNvGrpSpPr>
            <a:grpSpLocks/>
          </p:cNvGrpSpPr>
          <p:nvPr/>
        </p:nvGrpSpPr>
        <p:grpSpPr bwMode="auto">
          <a:xfrm>
            <a:off x="251520" y="897731"/>
            <a:ext cx="8802978" cy="133466"/>
            <a:chOff x="0" y="192"/>
            <a:chExt cx="5760" cy="288"/>
          </a:xfrm>
        </p:grpSpPr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>
              <a:off x="0" y="192"/>
              <a:ext cx="5760" cy="144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006E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Segoe UI" pitchFamily="34" charset="0"/>
              </a:endParaRPr>
            </a:p>
          </p:txBody>
        </p:sp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0" y="336"/>
              <a:ext cx="5760" cy="144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C2C2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Segoe UI" pitchFamily="34" charset="0"/>
              </a:endParaRPr>
            </a:p>
          </p:txBody>
        </p:sp>
      </p:grpSp>
      <p:pic>
        <p:nvPicPr>
          <p:cNvPr id="19" name="Picture 8" descr="StemmaProvincialeC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513820" y="405100"/>
            <a:ext cx="308456" cy="438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9" descr="grifone_metallic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74379" y="185329"/>
            <a:ext cx="479174" cy="537815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  <p:pic>
        <p:nvPicPr>
          <p:cNvPr id="21" name="Picture 2" descr="l'emblema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41" y="200400"/>
            <a:ext cx="570851" cy="64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61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8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8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23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-12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22" y="985997"/>
            <a:ext cx="7953914" cy="3851283"/>
          </a:xfrm>
          <a:prstGeom prst="rect">
            <a:avLst/>
          </a:prstGeom>
        </p:spPr>
      </p:pic>
      <p:sp>
        <p:nvSpPr>
          <p:cNvPr id="10" name="Text Box 570"/>
          <p:cNvSpPr txBox="1">
            <a:spLocks noChangeArrowheads="1"/>
          </p:cNvSpPr>
          <p:nvPr/>
        </p:nvSpPr>
        <p:spPr bwMode="auto">
          <a:xfrm>
            <a:off x="359532" y="179259"/>
            <a:ext cx="8144100" cy="93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numCol="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PROCURA DELLA REPUBBLICA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 PRESSO IL TRIBUNALE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 DI </a:t>
            </a:r>
            <a:r>
              <a:rPr lang="it-IT" altLang="it-IT" sz="1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CASTROVILLARI </a:t>
            </a:r>
            <a:endParaRPr lang="it-IT" altLang="it-IT" sz="1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ahoma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endParaRPr lang="it-IT" altLang="it-IT" sz="1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ahoma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COMANDO PROVINCIALE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GUARDIA DI FINANZA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COSENZA</a:t>
            </a:r>
          </a:p>
        </p:txBody>
      </p:sp>
      <p:pic>
        <p:nvPicPr>
          <p:cNvPr id="15" name="Picture 8" descr="StemmaProvincialeC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513820" y="459106"/>
            <a:ext cx="308456" cy="438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9" descr="grifone_metallico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74379" y="182533"/>
            <a:ext cx="479174" cy="537815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  <p:sp>
        <p:nvSpPr>
          <p:cNvPr id="17" name="CasellaDiTesto 16"/>
          <p:cNvSpPr txBox="1"/>
          <p:nvPr/>
        </p:nvSpPr>
        <p:spPr>
          <a:xfrm>
            <a:off x="406022" y="909757"/>
            <a:ext cx="8046892" cy="1661993"/>
          </a:xfrm>
          <a:prstGeom prst="rect">
            <a:avLst/>
          </a:prstGeom>
          <a:noFill/>
          <a:effectLst/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5000" b="1" dirty="0">
                <a:ln w="11430">
                  <a:solidFill>
                    <a:srgbClr val="FFFF00"/>
                  </a:solidFill>
                </a:ln>
                <a:solidFill>
                  <a:srgbClr val="0033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Operazione </a:t>
            </a:r>
          </a:p>
          <a:p>
            <a:pPr algn="ctr">
              <a:defRPr/>
            </a:pPr>
            <a:r>
              <a:rPr lang="it-IT" sz="5400" b="1" dirty="0" smtClean="0">
                <a:ln w="11430">
                  <a:solidFill>
                    <a:srgbClr val="FFFF00"/>
                  </a:solidFill>
                </a:ln>
                <a:solidFill>
                  <a:srgbClr val="0033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«</a:t>
            </a:r>
            <a:r>
              <a:rPr lang="it-IT" sz="5400" b="1" u="sng" dirty="0" smtClean="0">
                <a:ln w="11430">
                  <a:solidFill>
                    <a:srgbClr val="FFFF00"/>
                  </a:solidFill>
                </a:ln>
                <a:solidFill>
                  <a:srgbClr val="0033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Demetra</a:t>
            </a:r>
            <a:r>
              <a:rPr lang="it-IT" sz="5400" b="1" dirty="0" smtClean="0">
                <a:ln w="11430">
                  <a:solidFill>
                    <a:srgbClr val="FFFF00"/>
                  </a:solidFill>
                </a:ln>
                <a:solidFill>
                  <a:srgbClr val="0033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»</a:t>
            </a:r>
            <a:endParaRPr lang="it-IT" sz="5400" b="1" dirty="0">
              <a:ln w="11430">
                <a:solidFill>
                  <a:srgbClr val="FFFF00"/>
                </a:solidFill>
              </a:ln>
              <a:solidFill>
                <a:srgbClr val="0033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21" name="Group 3"/>
          <p:cNvGrpSpPr>
            <a:grpSpLocks/>
          </p:cNvGrpSpPr>
          <p:nvPr/>
        </p:nvGrpSpPr>
        <p:grpSpPr bwMode="auto">
          <a:xfrm rot="16200000">
            <a:off x="-1556627" y="2867730"/>
            <a:ext cx="3929525" cy="97206"/>
            <a:chOff x="-285" y="192"/>
            <a:chExt cx="5750" cy="161"/>
          </a:xfrm>
        </p:grpSpPr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-285" y="269"/>
              <a:ext cx="5628" cy="84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C2C2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Segoe UI" pitchFamily="34" charset="0"/>
              </a:endParaRPr>
            </a:p>
          </p:txBody>
        </p:sp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-161" y="192"/>
              <a:ext cx="5626" cy="84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006E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Segoe UI" pitchFamily="34" charset="0"/>
              </a:endParaRPr>
            </a:p>
          </p:txBody>
        </p:sp>
      </p:grpSp>
      <p:grpSp>
        <p:nvGrpSpPr>
          <p:cNvPr id="30" name="Group 3"/>
          <p:cNvGrpSpPr>
            <a:grpSpLocks/>
          </p:cNvGrpSpPr>
          <p:nvPr/>
        </p:nvGrpSpPr>
        <p:grpSpPr bwMode="auto">
          <a:xfrm>
            <a:off x="467544" y="897566"/>
            <a:ext cx="8046894" cy="68453"/>
            <a:chOff x="-327" y="192"/>
            <a:chExt cx="5711" cy="161"/>
          </a:xfrm>
        </p:grpSpPr>
        <p:sp>
          <p:nvSpPr>
            <p:cNvPr id="31" name="Rectangle 5"/>
            <p:cNvSpPr>
              <a:spLocks noChangeArrowheads="1"/>
            </p:cNvSpPr>
            <p:nvPr/>
          </p:nvSpPr>
          <p:spPr bwMode="auto">
            <a:xfrm>
              <a:off x="-327" y="269"/>
              <a:ext cx="5628" cy="84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C2C2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Segoe UI" pitchFamily="34" charset="0"/>
              </a:endParaRPr>
            </a:p>
          </p:txBody>
        </p:sp>
        <p:sp>
          <p:nvSpPr>
            <p:cNvPr id="32" name="Rectangle 4"/>
            <p:cNvSpPr>
              <a:spLocks noChangeArrowheads="1"/>
            </p:cNvSpPr>
            <p:nvPr/>
          </p:nvSpPr>
          <p:spPr bwMode="auto">
            <a:xfrm>
              <a:off x="-242" y="192"/>
              <a:ext cx="5626" cy="84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006E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 dirty="0">
                <a:latin typeface="Segoe UI" pitchFamily="34" charset="0"/>
              </a:endParaRPr>
            </a:p>
          </p:txBody>
        </p:sp>
      </p:grpSp>
      <p:grpSp>
        <p:nvGrpSpPr>
          <p:cNvPr id="33" name="Group 3"/>
          <p:cNvGrpSpPr>
            <a:grpSpLocks/>
          </p:cNvGrpSpPr>
          <p:nvPr/>
        </p:nvGrpSpPr>
        <p:grpSpPr bwMode="auto">
          <a:xfrm rot="10800000">
            <a:off x="359689" y="4840002"/>
            <a:ext cx="8143944" cy="82714"/>
            <a:chOff x="-808" y="192"/>
            <a:chExt cx="7031" cy="161"/>
          </a:xfrm>
        </p:grpSpPr>
        <p:sp>
          <p:nvSpPr>
            <p:cNvPr id="34" name="Rectangle 5"/>
            <p:cNvSpPr>
              <a:spLocks noChangeArrowheads="1"/>
            </p:cNvSpPr>
            <p:nvPr/>
          </p:nvSpPr>
          <p:spPr bwMode="auto">
            <a:xfrm>
              <a:off x="-808" y="269"/>
              <a:ext cx="6946" cy="84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C2C2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Segoe UI" pitchFamily="34" charset="0"/>
              </a:endParaRPr>
            </a:p>
          </p:txBody>
        </p:sp>
        <p:sp>
          <p:nvSpPr>
            <p:cNvPr id="35" name="Rectangle 4"/>
            <p:cNvSpPr>
              <a:spLocks noChangeArrowheads="1"/>
            </p:cNvSpPr>
            <p:nvPr/>
          </p:nvSpPr>
          <p:spPr bwMode="auto">
            <a:xfrm>
              <a:off x="-723" y="192"/>
              <a:ext cx="6946" cy="84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006E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Segoe UI" pitchFamily="34" charset="0"/>
              </a:endParaRPr>
            </a:p>
          </p:txBody>
        </p:sp>
      </p:grpSp>
      <p:grpSp>
        <p:nvGrpSpPr>
          <p:cNvPr id="36" name="Group 3"/>
          <p:cNvGrpSpPr>
            <a:grpSpLocks/>
          </p:cNvGrpSpPr>
          <p:nvPr/>
        </p:nvGrpSpPr>
        <p:grpSpPr bwMode="auto">
          <a:xfrm rot="5400000">
            <a:off x="6490267" y="2867731"/>
            <a:ext cx="3929524" cy="97206"/>
            <a:chOff x="-285" y="192"/>
            <a:chExt cx="5750" cy="161"/>
          </a:xfrm>
        </p:grpSpPr>
        <p:sp>
          <p:nvSpPr>
            <p:cNvPr id="37" name="Rectangle 5"/>
            <p:cNvSpPr>
              <a:spLocks noChangeArrowheads="1"/>
            </p:cNvSpPr>
            <p:nvPr/>
          </p:nvSpPr>
          <p:spPr bwMode="auto">
            <a:xfrm>
              <a:off x="-285" y="269"/>
              <a:ext cx="5628" cy="84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C2C2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Segoe UI" pitchFamily="34" charset="0"/>
              </a:endParaRPr>
            </a:p>
          </p:txBody>
        </p:sp>
        <p:sp>
          <p:nvSpPr>
            <p:cNvPr id="38" name="Rectangle 4"/>
            <p:cNvSpPr>
              <a:spLocks noChangeArrowheads="1"/>
            </p:cNvSpPr>
            <p:nvPr/>
          </p:nvSpPr>
          <p:spPr bwMode="auto">
            <a:xfrm>
              <a:off x="-161" y="192"/>
              <a:ext cx="5626" cy="84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006E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Segoe UI" pitchFamily="34" charset="0"/>
              </a:endParaRPr>
            </a:p>
          </p:txBody>
        </p:sp>
      </p:grpSp>
      <p:pic>
        <p:nvPicPr>
          <p:cNvPr id="1026" name="Picture 2" descr="l'emblema 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41" y="146394"/>
            <a:ext cx="570851" cy="64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0" y="451770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P.P. </a:t>
            </a:r>
            <a:r>
              <a:rPr lang="it-IT" altLang="it-IT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4818/17 Procura </a:t>
            </a:r>
            <a:r>
              <a:rPr lang="it-IT" altLang="it-I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della Repubblica di Castrovillari</a:t>
            </a:r>
          </a:p>
          <a:p>
            <a:endPara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740" y="2840796"/>
            <a:ext cx="2688000" cy="151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838739"/>
            <a:ext cx="2592288" cy="151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349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70"/>
          <p:cNvSpPr txBox="1">
            <a:spLocks noChangeArrowheads="1"/>
          </p:cNvSpPr>
          <p:nvPr/>
        </p:nvSpPr>
        <p:spPr bwMode="auto">
          <a:xfrm>
            <a:off x="0" y="1275606"/>
            <a:ext cx="9144000" cy="746358"/>
          </a:xfrm>
          <a:prstGeom prst="rect">
            <a:avLst/>
          </a:prstGeom>
          <a:noFill/>
          <a:ln>
            <a:noFill/>
          </a:ln>
          <a:effectLst>
            <a:outerShdw blurRad="50800" dist="101600" dir="2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35731" indent="-135731" algn="ctr" eaLnBrk="1" hangingPunct="1">
              <a:spcBef>
                <a:spcPct val="0"/>
              </a:spcBef>
              <a:buNone/>
            </a:pPr>
            <a:r>
              <a:rPr lang="it-IT" altLang="it-IT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LOTTA  </a:t>
            </a:r>
            <a:r>
              <a:rPr lang="it-IT" altLang="it-IT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</a:t>
            </a:r>
            <a:r>
              <a:rPr lang="it-IT" altLang="it-IT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“CAPORALATO</a:t>
            </a:r>
            <a:r>
              <a:rPr lang="it-IT" altLang="it-IT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it-IT" altLang="it-IT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251520" y="897731"/>
            <a:ext cx="8802978" cy="133466"/>
            <a:chOff x="0" y="192"/>
            <a:chExt cx="5760" cy="288"/>
          </a:xfrm>
        </p:grpSpPr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0" y="192"/>
              <a:ext cx="5760" cy="144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006E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Segoe UI" pitchFamily="34" charset="0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0" y="336"/>
              <a:ext cx="5760" cy="144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C2C2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Segoe UI" pitchFamily="34" charset="0"/>
              </a:endParaRPr>
            </a:p>
          </p:txBody>
        </p:sp>
      </p:grpSp>
      <p:sp>
        <p:nvSpPr>
          <p:cNvPr id="16" name="Text Box 570"/>
          <p:cNvSpPr txBox="1">
            <a:spLocks noChangeArrowheads="1"/>
          </p:cNvSpPr>
          <p:nvPr/>
        </p:nvSpPr>
        <p:spPr bwMode="auto">
          <a:xfrm>
            <a:off x="359532" y="179259"/>
            <a:ext cx="8144100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numCol="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PROCURA DELLA REPUBBLICA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 PRESSO IL TRIBUNALE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DI </a:t>
            </a:r>
            <a:r>
              <a:rPr lang="it-IT" altLang="it-IT" sz="1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CASTROVILLARI</a:t>
            </a:r>
            <a:endParaRPr lang="it-IT" altLang="it-IT" sz="1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ahoma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COMANDO </a:t>
            </a: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PROVINCIALE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GUARDIA DI FINANZA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COSENZA</a:t>
            </a:r>
          </a:p>
        </p:txBody>
      </p:sp>
      <p:pic>
        <p:nvPicPr>
          <p:cNvPr id="17" name="Picture 8" descr="StemmaProvincialeC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513820" y="405100"/>
            <a:ext cx="308456" cy="438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9" descr="grifone_metallic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74379" y="185329"/>
            <a:ext cx="479174" cy="537815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  <p:pic>
        <p:nvPicPr>
          <p:cNvPr id="19" name="Picture 2" descr="l'emblema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41" y="200400"/>
            <a:ext cx="570851" cy="64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asellaDiTesto 29"/>
          <p:cNvSpPr txBox="1"/>
          <p:nvPr/>
        </p:nvSpPr>
        <p:spPr>
          <a:xfrm>
            <a:off x="-6769260" y="4766625"/>
            <a:ext cx="669034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Tenenza Guardia di Finanza Montegiordano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</a:rPr>
              <a:t>– </a:t>
            </a:r>
            <a:r>
              <a:rPr lang="it-IT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Operazione </a:t>
            </a:r>
            <a:r>
              <a:rPr lang="it-IT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DEMETRA</a:t>
            </a:r>
            <a:endParaRPr lang="it-IT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51520" y="2355726"/>
            <a:ext cx="687600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t-IT" sz="21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ESEGUITE MISURE </a:t>
            </a:r>
            <a:r>
              <a:rPr lang="it-IT" sz="21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CAUTELARI </a:t>
            </a:r>
            <a:r>
              <a:rPr lang="it-IT" sz="21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CARICO </a:t>
            </a:r>
            <a:r>
              <a:rPr lang="it-IT" sz="21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DI: 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251520" y="3435846"/>
            <a:ext cx="687600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t-IT" sz="21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SEQUESTRATE</a:t>
            </a:r>
            <a:endParaRPr lang="it-IT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48329" y="2674151"/>
            <a:ext cx="6876000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it-IT" sz="4000" b="1" i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PERSONE</a:t>
            </a:r>
            <a:endParaRPr lang="it-IT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648329" y="3833638"/>
            <a:ext cx="6876000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it-IT"/>
            </a:defPPr>
            <a:lvl1pPr algn="ctr">
              <a:defRPr sz="3600" b="1" i="1" u="sng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l"/>
            <a:r>
              <a:rPr lang="it-IT" sz="4000" dirty="0"/>
              <a:t>14 AZIENDE </a:t>
            </a:r>
            <a:r>
              <a:rPr lang="it-IT" sz="4000" dirty="0" smtClean="0"/>
              <a:t>AGRICOLE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796136" y="2427734"/>
            <a:ext cx="3186354" cy="2031325"/>
          </a:xfrm>
          <a:prstGeom prst="rect">
            <a:avLst/>
          </a:prstGeom>
          <a:solidFill>
            <a:srgbClr val="CCFF99"/>
          </a:solidFill>
          <a:ln>
            <a:solidFill>
              <a:srgbClr val="0033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1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associazione per delinquere, </a:t>
            </a:r>
            <a:endParaRPr lang="it-IT" sz="18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1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intermediazione </a:t>
            </a:r>
            <a:r>
              <a:rPr lang="it-IT" sz="1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illecita e </a:t>
            </a:r>
            <a:r>
              <a:rPr lang="it-IT" sz="1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sfruttamento </a:t>
            </a:r>
            <a:r>
              <a:rPr lang="it-IT" sz="1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lavoro </a:t>
            </a:r>
            <a:r>
              <a:rPr lang="it-IT" sz="1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sz="1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c.d. “caporalato</a:t>
            </a:r>
            <a:r>
              <a:rPr lang="it-IT" sz="1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favoreggiamento </a:t>
            </a:r>
            <a:r>
              <a:rPr lang="it-IT" sz="1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dell’immigrazione clandestina</a:t>
            </a:r>
            <a:endParaRPr lang="it-IT" sz="1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370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2" grpId="0" uiExpand="1" build="p"/>
      <p:bldP spid="20" grpId="0" build="p"/>
      <p:bldP spid="21" grpId="0" build="p"/>
      <p:bldP spid="24" grpId="0" build="p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31196"/>
            <a:ext cx="8802978" cy="3928937"/>
          </a:xfrm>
          <a:prstGeom prst="rect">
            <a:avLst/>
          </a:prstGeom>
        </p:spPr>
      </p:pic>
      <p:sp>
        <p:nvSpPr>
          <p:cNvPr id="23" name="Text Box 570"/>
          <p:cNvSpPr txBox="1">
            <a:spLocks noChangeArrowheads="1"/>
          </p:cNvSpPr>
          <p:nvPr/>
        </p:nvSpPr>
        <p:spPr bwMode="auto">
          <a:xfrm>
            <a:off x="0" y="1275606"/>
            <a:ext cx="9144000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35731" indent="-135731" algn="ctr" eaLnBrk="1" hangingPunct="1">
              <a:spcBef>
                <a:spcPct val="0"/>
              </a:spcBef>
              <a:buNone/>
            </a:pPr>
            <a:r>
              <a:rPr lang="it-IT" altLang="it-IT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LOTTA  </a:t>
            </a:r>
            <a:r>
              <a:rPr lang="it-IT" altLang="it-IT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</a:t>
            </a:r>
            <a:r>
              <a:rPr lang="it-IT" altLang="it-IT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“CAPORALATO</a:t>
            </a:r>
            <a:r>
              <a:rPr lang="it-IT" altLang="it-IT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it-IT" altLang="it-IT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251520" y="897731"/>
            <a:ext cx="8802978" cy="133466"/>
            <a:chOff x="0" y="192"/>
            <a:chExt cx="5760" cy="288"/>
          </a:xfrm>
        </p:grpSpPr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0" y="192"/>
              <a:ext cx="5760" cy="144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006E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Segoe UI" pitchFamily="34" charset="0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0" y="336"/>
              <a:ext cx="5760" cy="144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C2C2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Segoe UI" pitchFamily="34" charset="0"/>
              </a:endParaRPr>
            </a:p>
          </p:txBody>
        </p:sp>
      </p:grpSp>
      <p:sp>
        <p:nvSpPr>
          <p:cNvPr id="16" name="Text Box 570"/>
          <p:cNvSpPr txBox="1">
            <a:spLocks noChangeArrowheads="1"/>
          </p:cNvSpPr>
          <p:nvPr/>
        </p:nvSpPr>
        <p:spPr bwMode="auto">
          <a:xfrm>
            <a:off x="359532" y="179259"/>
            <a:ext cx="8144100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numCol="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PROCURA DELLA REPUBBLICA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 PRESSO IL TRIBUNALE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DI </a:t>
            </a:r>
            <a:r>
              <a:rPr lang="it-IT" altLang="it-IT" sz="1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CASTROVILLARI</a:t>
            </a:r>
            <a:endParaRPr lang="it-IT" altLang="it-IT" sz="1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ahoma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COMANDO </a:t>
            </a: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PROVINCIALE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GUARDIA DI FINANZA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COSENZA</a:t>
            </a:r>
          </a:p>
        </p:txBody>
      </p:sp>
      <p:pic>
        <p:nvPicPr>
          <p:cNvPr id="17" name="Picture 8" descr="StemmaProvincialeC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513820" y="405100"/>
            <a:ext cx="308456" cy="438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9" descr="grifone_metallico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74379" y="185329"/>
            <a:ext cx="479174" cy="537815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  <p:pic>
        <p:nvPicPr>
          <p:cNvPr id="19" name="Picture 2" descr="l'emblema 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41" y="200400"/>
            <a:ext cx="570851" cy="64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asellaDiTesto 29"/>
          <p:cNvSpPr txBox="1"/>
          <p:nvPr/>
        </p:nvSpPr>
        <p:spPr>
          <a:xfrm>
            <a:off x="-6769260" y="4766625"/>
            <a:ext cx="669034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Tenenza Guardia di Finanza Montegiordano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</a:rPr>
              <a:t>– </a:t>
            </a:r>
            <a:r>
              <a:rPr lang="it-IT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Operazione </a:t>
            </a:r>
            <a:r>
              <a:rPr lang="it-IT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DEMETRA</a:t>
            </a:r>
            <a:endParaRPr lang="it-IT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83568" y="2355726"/>
            <a:ext cx="8208912" cy="136191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539750" indent="-539750">
              <a:tabLst>
                <a:tab pos="539750" algn="l"/>
              </a:tabLst>
            </a:pPr>
            <a:r>
              <a:rPr lang="it-IT" sz="2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it-IT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destinatari </a:t>
            </a:r>
            <a:r>
              <a:rPr lang="it-IT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custodia cautelari in </a:t>
            </a:r>
            <a:r>
              <a:rPr lang="it-IT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carcere</a:t>
            </a:r>
          </a:p>
          <a:p>
            <a:pPr marL="446088" indent="-446088">
              <a:tabLst>
                <a:tab pos="446088" algn="l"/>
              </a:tabLst>
            </a:pPr>
            <a:r>
              <a:rPr lang="it-IT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r>
              <a:rPr lang="it-IT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arresti </a:t>
            </a:r>
            <a:r>
              <a:rPr lang="it-IT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domiciliari </a:t>
            </a:r>
            <a:endParaRPr lang="it-IT" sz="28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6088" indent="-446088">
              <a:tabLst>
                <a:tab pos="446088" algn="l"/>
              </a:tabLst>
            </a:pPr>
            <a:r>
              <a:rPr lang="it-IT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it-IT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destinatari </a:t>
            </a:r>
            <a:r>
              <a:rPr lang="it-IT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obbligo di presentazione alla P.G.  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39297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30" y="2211710"/>
            <a:ext cx="2245779" cy="2380619"/>
          </a:xfrm>
          <a:prstGeom prst="rect">
            <a:avLst/>
          </a:prstGeom>
        </p:spPr>
      </p:pic>
      <p:sp>
        <p:nvSpPr>
          <p:cNvPr id="2" name="AutoShape 2" descr="Risultati immagini per immagini raccolta differenziata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185862" y="-1073944"/>
            <a:ext cx="3414713" cy="224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Text Box 570"/>
          <p:cNvSpPr txBox="1">
            <a:spLocks noChangeArrowheads="1"/>
          </p:cNvSpPr>
          <p:nvPr/>
        </p:nvSpPr>
        <p:spPr bwMode="auto">
          <a:xfrm>
            <a:off x="272108" y="1275606"/>
            <a:ext cx="176291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 smtClean="0">
                <a:solidFill>
                  <a:srgbClr val="002060"/>
                </a:solidFill>
              </a:rPr>
              <a:t>Sgominati:</a:t>
            </a:r>
            <a:endParaRPr lang="it-IT" altLang="it-IT" sz="1800" b="1" dirty="0">
              <a:solidFill>
                <a:srgbClr val="002060"/>
              </a:solidFill>
            </a:endParaRPr>
          </a:p>
        </p:txBody>
      </p:sp>
      <p:grpSp>
        <p:nvGrpSpPr>
          <p:cNvPr id="14" name="Group 3"/>
          <p:cNvGrpSpPr>
            <a:grpSpLocks/>
          </p:cNvGrpSpPr>
          <p:nvPr/>
        </p:nvGrpSpPr>
        <p:grpSpPr bwMode="auto">
          <a:xfrm>
            <a:off x="251520" y="897731"/>
            <a:ext cx="8802978" cy="133466"/>
            <a:chOff x="0" y="192"/>
            <a:chExt cx="5760" cy="288"/>
          </a:xfrm>
        </p:grpSpPr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0" y="192"/>
              <a:ext cx="5760" cy="144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006E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Segoe UI" pitchFamily="34" charset="0"/>
              </a:endParaRPr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0" y="336"/>
              <a:ext cx="5760" cy="144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C2C2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Segoe UI" pitchFamily="34" charset="0"/>
              </a:endParaRPr>
            </a:p>
          </p:txBody>
        </p:sp>
      </p:grpSp>
      <p:sp>
        <p:nvSpPr>
          <p:cNvPr id="17" name="Text Box 570"/>
          <p:cNvSpPr txBox="1">
            <a:spLocks noChangeArrowheads="1"/>
          </p:cNvSpPr>
          <p:nvPr/>
        </p:nvSpPr>
        <p:spPr bwMode="auto">
          <a:xfrm>
            <a:off x="359532" y="179259"/>
            <a:ext cx="8144100" cy="93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numCol="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PROCURA DELLA REPUBBLICA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 PRESSO IL TRIBUNALE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 DI </a:t>
            </a:r>
            <a:r>
              <a:rPr lang="it-IT" altLang="it-IT" sz="1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CASTROVILLARI </a:t>
            </a:r>
            <a:endParaRPr lang="it-IT" altLang="it-IT" sz="1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ahoma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endParaRPr lang="it-IT" altLang="it-IT" sz="1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ahoma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COMANDO PROVINCIALE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GUARDIA DI FINANZA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COSENZA</a:t>
            </a:r>
          </a:p>
        </p:txBody>
      </p:sp>
      <p:pic>
        <p:nvPicPr>
          <p:cNvPr id="18" name="Picture 8" descr="StemmaProvincialeC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513820" y="405100"/>
            <a:ext cx="308456" cy="438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9" descr="grifone_metallico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74379" y="185329"/>
            <a:ext cx="479174" cy="537815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  <p:pic>
        <p:nvPicPr>
          <p:cNvPr id="20" name="Picture 2" descr="l'emblema 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41" y="200400"/>
            <a:ext cx="570851" cy="64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asellaDiTesto 31"/>
          <p:cNvSpPr txBox="1"/>
          <p:nvPr/>
        </p:nvSpPr>
        <p:spPr>
          <a:xfrm>
            <a:off x="342788" y="1563638"/>
            <a:ext cx="5309332" cy="188513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it-IT" sz="4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it-IT" sz="4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sodalizi criminali </a:t>
            </a:r>
          </a:p>
          <a:p>
            <a:pPr algn="r"/>
            <a:endParaRPr lang="it-IT" sz="2100" b="1" i="1" dirty="0" smtClean="0">
              <a:solidFill>
                <a:schemeClr val="tx2"/>
              </a:solidFill>
            </a:endParaRPr>
          </a:p>
          <a:p>
            <a:pPr algn="r"/>
            <a:endParaRPr lang="it-IT" sz="2100" b="1" i="1" dirty="0" smtClean="0">
              <a:solidFill>
                <a:schemeClr val="tx2"/>
              </a:solidFill>
            </a:endParaRPr>
          </a:p>
          <a:p>
            <a:pPr algn="r"/>
            <a:r>
              <a:rPr lang="it-IT" sz="2800" b="1" i="1" dirty="0" smtClean="0">
                <a:solidFill>
                  <a:schemeClr val="tx2"/>
                </a:solidFill>
              </a:rPr>
              <a:t>operanti tra</a:t>
            </a:r>
            <a:endParaRPr lang="it-IT" sz="18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596241"/>
            <a:ext cx="2327351" cy="3253051"/>
          </a:xfrm>
          <a:prstGeom prst="rect">
            <a:avLst/>
          </a:prstGeom>
        </p:spPr>
      </p:pic>
      <p:sp>
        <p:nvSpPr>
          <p:cNvPr id="24" name="CasellaDiTesto 23"/>
          <p:cNvSpPr txBox="1"/>
          <p:nvPr/>
        </p:nvSpPr>
        <p:spPr>
          <a:xfrm>
            <a:off x="3347864" y="987574"/>
            <a:ext cx="5760640" cy="623248"/>
          </a:xfrm>
          <a:prstGeom prst="rect">
            <a:avLst/>
          </a:prstGeom>
          <a:noFill/>
          <a:effectLst/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it-IT" sz="3600" dirty="0" smtClean="0">
                <a:solidFill>
                  <a:srgbClr val="003300"/>
                </a:solidFill>
              </a:rPr>
              <a:t>Operazione «</a:t>
            </a:r>
            <a:r>
              <a:rPr lang="it-IT" sz="3600" dirty="0">
                <a:solidFill>
                  <a:srgbClr val="003300"/>
                </a:solidFill>
              </a:rPr>
              <a:t>Demetra»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053598" y="4299942"/>
            <a:ext cx="2054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Calabria</a:t>
            </a:r>
            <a:endParaRPr lang="it-IT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-324544" y="4299942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Basilicata</a:t>
            </a:r>
            <a:endParaRPr lang="it-IT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-6769260" y="4766625"/>
            <a:ext cx="669034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Tenenza Guardia di Finanza Montegiordano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</a:rPr>
              <a:t>– </a:t>
            </a:r>
            <a:r>
              <a:rPr lang="it-IT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Operazione </a:t>
            </a:r>
            <a:r>
              <a:rPr lang="it-IT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DEMETRA</a:t>
            </a:r>
            <a:endParaRPr lang="it-IT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60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7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7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2" grpId="0"/>
      <p:bldP spid="4" grpId="0"/>
      <p:bldP spid="23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isultati immagini per immagini raccolta differenziata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185862" y="-1073944"/>
            <a:ext cx="3414713" cy="224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14" name="Group 3"/>
          <p:cNvGrpSpPr>
            <a:grpSpLocks/>
          </p:cNvGrpSpPr>
          <p:nvPr/>
        </p:nvGrpSpPr>
        <p:grpSpPr bwMode="auto">
          <a:xfrm>
            <a:off x="251520" y="897731"/>
            <a:ext cx="8802978" cy="133466"/>
            <a:chOff x="0" y="192"/>
            <a:chExt cx="5760" cy="288"/>
          </a:xfrm>
        </p:grpSpPr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0" y="192"/>
              <a:ext cx="5760" cy="144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006E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Segoe UI" pitchFamily="34" charset="0"/>
              </a:endParaRPr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0" y="336"/>
              <a:ext cx="5760" cy="144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C2C2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Segoe UI" pitchFamily="34" charset="0"/>
              </a:endParaRPr>
            </a:p>
          </p:txBody>
        </p:sp>
      </p:grpSp>
      <p:sp>
        <p:nvSpPr>
          <p:cNvPr id="17" name="Text Box 570"/>
          <p:cNvSpPr txBox="1">
            <a:spLocks noChangeArrowheads="1"/>
          </p:cNvSpPr>
          <p:nvPr/>
        </p:nvSpPr>
        <p:spPr bwMode="auto">
          <a:xfrm>
            <a:off x="359532" y="179259"/>
            <a:ext cx="8144100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numCol="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PROCURA DELLA REPUBBLICA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 PRESSO IL TRIBUNALE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DI </a:t>
            </a:r>
            <a:r>
              <a:rPr lang="it-IT" altLang="it-IT" sz="1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CASTROVILLARI </a:t>
            </a:r>
            <a:endParaRPr lang="it-IT" altLang="it-IT" sz="1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ahoma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COMANDO </a:t>
            </a: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PROVINCIALE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GUARDIA DI FINANZA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COSENZA</a:t>
            </a:r>
          </a:p>
        </p:txBody>
      </p:sp>
      <p:pic>
        <p:nvPicPr>
          <p:cNvPr id="18" name="Picture 8" descr="StemmaProvincialeC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513820" y="405100"/>
            <a:ext cx="308456" cy="438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9" descr="grifone_metallic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74379" y="185329"/>
            <a:ext cx="479174" cy="537815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  <p:pic>
        <p:nvPicPr>
          <p:cNvPr id="20" name="Picture 2" descr="l'emblema 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41" y="200400"/>
            <a:ext cx="570851" cy="64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asellaDiTesto 31"/>
          <p:cNvSpPr txBox="1"/>
          <p:nvPr/>
        </p:nvSpPr>
        <p:spPr>
          <a:xfrm>
            <a:off x="251520" y="1506002"/>
            <a:ext cx="8802978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it-IT" sz="40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Primo</a:t>
            </a:r>
            <a:r>
              <a:rPr lang="it-IT" sz="3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sodalizio criminale: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-6769260" y="4766625"/>
            <a:ext cx="669034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Tenenza Guardia di Finanza Montegiordano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</a:rPr>
              <a:t>– </a:t>
            </a:r>
            <a:r>
              <a:rPr lang="it-IT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Operazione </a:t>
            </a:r>
            <a:r>
              <a:rPr lang="it-IT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DEMETRA</a:t>
            </a:r>
            <a:endParaRPr lang="it-IT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99592" y="2067694"/>
            <a:ext cx="529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composto da </a:t>
            </a:r>
            <a:r>
              <a:rPr lang="it-IT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 soggetti</a:t>
            </a:r>
            <a:r>
              <a:rPr lang="it-IT" sz="2800" dirty="0" smtClean="0"/>
              <a:t>, di cui: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899592" y="2730282"/>
            <a:ext cx="7200800" cy="1815882"/>
          </a:xfrm>
          <a:prstGeom prst="rect">
            <a:avLst/>
          </a:prstGeom>
          <a:gradFill flip="none" rotWithShape="1">
            <a:gsLst>
              <a:gs pos="89000">
                <a:srgbClr val="80B300"/>
              </a:gs>
              <a:gs pos="43000">
                <a:srgbClr val="FFFF00"/>
              </a:gs>
              <a:gs pos="2000">
                <a:schemeClr val="bg1"/>
              </a:gs>
              <a:gs pos="100000">
                <a:srgbClr val="006600"/>
              </a:gs>
            </a:gsLst>
            <a:lin ang="0" scaled="1"/>
            <a:tileRect/>
          </a:gradFill>
          <a:ln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  <a:tabLst>
                <a:tab pos="712788" algn="r"/>
                <a:tab pos="903288" algn="l"/>
              </a:tabLst>
            </a:pPr>
            <a:r>
              <a:rPr lang="it-IT" sz="2400" b="1" dirty="0" smtClean="0"/>
              <a:t>	</a:t>
            </a:r>
            <a:r>
              <a:rPr lang="it-IT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it-IT" sz="2400" b="1" dirty="0" smtClean="0"/>
              <a:t>	“caporali”;</a:t>
            </a:r>
          </a:p>
          <a:p>
            <a:pPr marL="285750" indent="-285750">
              <a:buFont typeface="Arial" pitchFamily="34" charset="0"/>
              <a:buChar char="•"/>
              <a:tabLst>
                <a:tab pos="712788" algn="r"/>
                <a:tab pos="903288" algn="l"/>
              </a:tabLst>
            </a:pPr>
            <a:r>
              <a:rPr lang="it-IT" sz="2400" b="1" dirty="0" smtClean="0"/>
              <a:t>	</a:t>
            </a:r>
            <a:r>
              <a:rPr lang="it-IT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it-IT" sz="2400" b="1" dirty="0" smtClean="0"/>
              <a:t>	“sub-caporali”</a:t>
            </a:r>
            <a:r>
              <a:rPr lang="it-IT" sz="2400" dirty="0" smtClean="0"/>
              <a:t>;</a:t>
            </a:r>
          </a:p>
          <a:p>
            <a:pPr marL="285750" indent="-285750">
              <a:buFont typeface="Arial" pitchFamily="34" charset="0"/>
              <a:buChar char="•"/>
              <a:tabLst>
                <a:tab pos="712788" algn="r"/>
                <a:tab pos="903288" algn="l"/>
              </a:tabLst>
            </a:pPr>
            <a:r>
              <a:rPr lang="it-IT" sz="2400" b="1" dirty="0" smtClean="0"/>
              <a:t>	</a:t>
            </a:r>
            <a:r>
              <a:rPr lang="it-IT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r>
              <a:rPr lang="it-IT" sz="2400" b="1" dirty="0" smtClean="0"/>
              <a:t>	imprenditori </a:t>
            </a:r>
            <a:r>
              <a:rPr lang="it-IT" sz="2400" b="1" dirty="0"/>
              <a:t>agricoli e loro </a:t>
            </a:r>
            <a:r>
              <a:rPr lang="it-IT" sz="2400" b="1" dirty="0" smtClean="0"/>
              <a:t>familiari;</a:t>
            </a:r>
          </a:p>
          <a:p>
            <a:pPr marL="285750" indent="-285750">
              <a:buFont typeface="Arial" pitchFamily="34" charset="0"/>
              <a:buChar char="•"/>
              <a:tabLst>
                <a:tab pos="712788" algn="r"/>
                <a:tab pos="903288" algn="l"/>
              </a:tabLst>
            </a:pPr>
            <a:r>
              <a:rPr lang="it-IT" sz="2400" b="1" dirty="0" smtClean="0"/>
              <a:t>	</a:t>
            </a:r>
            <a:r>
              <a:rPr lang="it-IT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it-IT" sz="2400" b="1" dirty="0" smtClean="0"/>
              <a:t>	dipendente comune di Rossano (CS).</a:t>
            </a:r>
            <a:endParaRPr lang="it-IT" sz="2400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3383360" y="989312"/>
            <a:ext cx="5760640" cy="623248"/>
          </a:xfrm>
          <a:prstGeom prst="rect">
            <a:avLst/>
          </a:prstGeom>
          <a:noFill/>
          <a:effectLst/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it-IT" sz="3600" dirty="0" smtClean="0">
                <a:ln w="3175" cap="rnd" cmpd="dbl">
                  <a:solidFill>
                    <a:srgbClr val="003300">
                      <a:alpha val="55000"/>
                    </a:srgbClr>
                  </a:solidFill>
                </a:ln>
                <a:solidFill>
                  <a:srgbClr val="006600"/>
                </a:solidFill>
              </a:rPr>
              <a:t>Operazione «</a:t>
            </a:r>
            <a:r>
              <a:rPr lang="it-IT" sz="3600" dirty="0">
                <a:ln w="3175" cap="rnd" cmpd="dbl">
                  <a:solidFill>
                    <a:srgbClr val="003300">
                      <a:alpha val="55000"/>
                    </a:srgbClr>
                  </a:solidFill>
                </a:ln>
                <a:solidFill>
                  <a:srgbClr val="006600"/>
                </a:solidFill>
              </a:rPr>
              <a:t>Demetra»</a:t>
            </a:r>
          </a:p>
        </p:txBody>
      </p:sp>
    </p:spTree>
    <p:extLst>
      <p:ext uri="{BB962C8B-B14F-4D97-AF65-F5344CB8AC3E}">
        <p14:creationId xmlns:p14="http://schemas.microsoft.com/office/powerpoint/2010/main" val="369824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8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8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8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8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8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8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8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1" grpId="0"/>
      <p:bldP spid="3" grpId="0"/>
      <p:bldP spid="7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asellaDiTesto 29"/>
          <p:cNvSpPr txBox="1"/>
          <p:nvPr/>
        </p:nvSpPr>
        <p:spPr>
          <a:xfrm>
            <a:off x="-6778062" y="4889584"/>
            <a:ext cx="669034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Tenenza Guardia di Finanza Montegiordano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</a:rPr>
              <a:t>– </a:t>
            </a:r>
            <a:r>
              <a:rPr lang="it-IT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Operazione </a:t>
            </a:r>
            <a:r>
              <a:rPr lang="it-IT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DEMETRA</a:t>
            </a:r>
            <a:endParaRPr lang="it-IT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3697409" y="4797964"/>
            <a:ext cx="1683996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D</a:t>
            </a:r>
            <a:r>
              <a:rPr lang="it-IT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it-IT" sz="900" dirty="0" err="1">
                <a:latin typeface="Arial" panose="020B0604020202020204" pitchFamily="34" charset="0"/>
                <a:cs typeface="Arial" panose="020B0604020202020204" pitchFamily="34" charset="0"/>
              </a:rPr>
              <a:t>arr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. dom. </a:t>
            </a:r>
            <a:r>
              <a:rPr lang="it-IT" sz="1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it-IT" sz="1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1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6419149" y="3832166"/>
            <a:ext cx="778424" cy="39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</a:t>
            </a:r>
            <a:r>
              <a:rPr lang="it-IT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it-IT" sz="1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cust</a:t>
            </a:r>
            <a:r>
              <a:rPr lang="it-IT" sz="1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c. c.</a:t>
            </a:r>
            <a:endParaRPr lang="it-IT" sz="1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8215606" y="3832166"/>
            <a:ext cx="648000" cy="39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G</a:t>
            </a:r>
            <a:r>
              <a:rPr lang="it-IT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it-IT" sz="900" dirty="0" err="1">
                <a:latin typeface="Arial" panose="020B0604020202020204" pitchFamily="34" charset="0"/>
                <a:cs typeface="Arial" panose="020B0604020202020204" pitchFamily="34" charset="0"/>
              </a:rPr>
              <a:t>arr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. dom.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2852114" y="2727163"/>
            <a:ext cx="648000" cy="39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I</a:t>
            </a:r>
            <a:r>
              <a:rPr lang="it-IT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it-IT" sz="900" dirty="0" err="1">
                <a:latin typeface="Arial" panose="020B0604020202020204" pitchFamily="34" charset="0"/>
                <a:cs typeface="Arial" panose="020B0604020202020204" pitchFamily="34" charset="0"/>
              </a:rPr>
              <a:t>arr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. dom.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2852114" y="1563638"/>
            <a:ext cx="648000" cy="39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J</a:t>
            </a:r>
            <a:r>
              <a:rPr lang="it-IT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it-IT" sz="900" dirty="0" err="1">
                <a:latin typeface="Arial" panose="020B0604020202020204" pitchFamily="34" charset="0"/>
                <a:cs typeface="Arial" panose="020B0604020202020204" pitchFamily="34" charset="0"/>
              </a:rPr>
              <a:t>arr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. dom</a:t>
            </a:r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2852114" y="3832166"/>
            <a:ext cx="6480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L</a:t>
            </a:r>
            <a:r>
              <a:rPr lang="it-IT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it-IT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arr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dom.</a:t>
            </a:r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1057272" y="2727163"/>
            <a:ext cx="778424" cy="39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P</a:t>
            </a:r>
            <a:r>
              <a:rPr lang="it-IT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it-IT" sz="1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cust</a:t>
            </a:r>
            <a:r>
              <a:rPr lang="it-IT" sz="1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c. c.</a:t>
            </a:r>
            <a:endParaRPr lang="it-IT" sz="1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1057272" y="1563638"/>
            <a:ext cx="648000" cy="39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G</a:t>
            </a:r>
            <a:r>
              <a:rPr lang="it-IT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it-IT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arr</a:t>
            </a:r>
            <a:r>
              <a:rPr lang="it-IT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 dom.</a:t>
            </a:r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1057272" y="3832166"/>
            <a:ext cx="648000" cy="39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 G</a:t>
            </a:r>
            <a:r>
              <a:rPr lang="it-IT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it-IT" sz="900" dirty="0" err="1">
                <a:latin typeface="Arial" panose="020B0604020202020204" pitchFamily="34" charset="0"/>
                <a:cs typeface="Arial" panose="020B0604020202020204" pitchFamily="34" charset="0"/>
              </a:rPr>
              <a:t>arr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. dom.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8215606" y="2727163"/>
            <a:ext cx="778424" cy="39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G</a:t>
            </a:r>
            <a:r>
              <a:rPr lang="it-IT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it-IT" sz="1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cust</a:t>
            </a:r>
            <a:r>
              <a:rPr lang="it-IT" sz="1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c. c.</a:t>
            </a:r>
            <a:endParaRPr lang="it-IT" sz="1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4661493" y="2727163"/>
            <a:ext cx="648000" cy="39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G</a:t>
            </a:r>
            <a:r>
              <a:rPr lang="it-IT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it-IT" sz="900" dirty="0" err="1">
                <a:latin typeface="Arial" panose="020B0604020202020204" pitchFamily="34" charset="0"/>
                <a:cs typeface="Arial" panose="020B0604020202020204" pitchFamily="34" charset="0"/>
              </a:rPr>
              <a:t>arr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. dom.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6419149" y="2727163"/>
            <a:ext cx="648000" cy="39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M</a:t>
            </a:r>
            <a:r>
              <a:rPr lang="it-IT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it-IT" sz="900" dirty="0" err="1">
                <a:latin typeface="Arial" panose="020B0604020202020204" pitchFamily="34" charset="0"/>
                <a:cs typeface="Arial" panose="020B0604020202020204" pitchFamily="34" charset="0"/>
              </a:rPr>
              <a:t>arr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. dom</a:t>
            </a:r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6452434" y="1563638"/>
            <a:ext cx="648000" cy="39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G</a:t>
            </a:r>
            <a:r>
              <a:rPr lang="it-IT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it-IT" sz="900" dirty="0" err="1">
                <a:latin typeface="Arial" panose="020B0604020202020204" pitchFamily="34" charset="0"/>
                <a:cs typeface="Arial" panose="020B0604020202020204" pitchFamily="34" charset="0"/>
              </a:rPr>
              <a:t>arr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. dom</a:t>
            </a:r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8248891" y="1563638"/>
            <a:ext cx="648000" cy="39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I</a:t>
            </a:r>
            <a:r>
              <a:rPr lang="it-IT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it-IT" sz="900" dirty="0" err="1">
                <a:latin typeface="Arial" panose="020B0604020202020204" pitchFamily="34" charset="0"/>
                <a:cs typeface="Arial" panose="020B0604020202020204" pitchFamily="34" charset="0"/>
              </a:rPr>
              <a:t>arr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. dom.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4628208" y="1563638"/>
            <a:ext cx="778424" cy="39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G</a:t>
            </a:r>
            <a:r>
              <a:rPr lang="it-IT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it-IT" sz="1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cust</a:t>
            </a:r>
            <a:r>
              <a:rPr lang="it-IT" sz="1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c. c.</a:t>
            </a:r>
            <a:endParaRPr lang="it-IT" sz="1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251520" y="897731"/>
            <a:ext cx="8802978" cy="133466"/>
            <a:chOff x="0" y="192"/>
            <a:chExt cx="5760" cy="288"/>
          </a:xfrm>
        </p:grpSpPr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0" y="192"/>
              <a:ext cx="5760" cy="144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006E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Segoe UI" pitchFamily="34" charset="0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0" y="336"/>
              <a:ext cx="5760" cy="144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C2C2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Segoe UI" pitchFamily="34" charset="0"/>
              </a:endParaRPr>
            </a:p>
          </p:txBody>
        </p:sp>
      </p:grpSp>
      <p:sp>
        <p:nvSpPr>
          <p:cNvPr id="16" name="Text Box 570"/>
          <p:cNvSpPr txBox="1">
            <a:spLocks noChangeArrowheads="1"/>
          </p:cNvSpPr>
          <p:nvPr/>
        </p:nvSpPr>
        <p:spPr bwMode="auto">
          <a:xfrm>
            <a:off x="359532" y="179259"/>
            <a:ext cx="8144100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numCol="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PROCURA DELLA REPUBBLICA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 PRESSO IL TRIBUNALE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DI </a:t>
            </a:r>
            <a:r>
              <a:rPr lang="it-IT" altLang="it-IT" sz="1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CASTROVILLARI</a:t>
            </a:r>
            <a:endParaRPr lang="it-IT" altLang="it-IT" sz="1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ahoma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COMANDO </a:t>
            </a: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PROVINCIALE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GUARDIA DI FINANZA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COSENZA</a:t>
            </a:r>
          </a:p>
        </p:txBody>
      </p:sp>
      <p:pic>
        <p:nvPicPr>
          <p:cNvPr id="17" name="Picture 8" descr="StemmaProvincialeC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513820" y="405100"/>
            <a:ext cx="308456" cy="438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9" descr="grifone_metallic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74379" y="185329"/>
            <a:ext cx="479174" cy="537815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  <p:pic>
        <p:nvPicPr>
          <p:cNvPr id="19" name="Picture 2" descr="l'emblema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41" y="200400"/>
            <a:ext cx="570851" cy="64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51520" y="915566"/>
            <a:ext cx="3168352" cy="64633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sz="3600" b="1" dirty="0" smtClean="0">
                <a:ln>
                  <a:solidFill>
                    <a:srgbClr val="00660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76200" dir="2700000" algn="tl">
                    <a:srgbClr val="000000">
                      <a:alpha val="43137"/>
                    </a:srgbClr>
                  </a:outerShdw>
                </a:effectLst>
              </a:rPr>
              <a:t>Primo Sodalizio</a:t>
            </a:r>
            <a:endParaRPr lang="it-IT" dirty="0" smtClean="0"/>
          </a:p>
        </p:txBody>
      </p:sp>
      <p:pic>
        <p:nvPicPr>
          <p:cNvPr id="4" name="Immagine 3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53" y="1684278"/>
            <a:ext cx="720000" cy="9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magine 4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68" y="1684278"/>
            <a:ext cx="720000" cy="9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magine 5"/>
          <p:cNvPicPr preferRelativeResize="0"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58" y="1684278"/>
            <a:ext cx="720000" cy="9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magine 6"/>
          <p:cNvPicPr preferRelativeResize="0"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663" y="1684278"/>
            <a:ext cx="720000" cy="9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magine 7"/>
          <p:cNvPicPr preferRelativeResize="0"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72" y="2809751"/>
            <a:ext cx="720000" cy="9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magine 8"/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53" y="2809751"/>
            <a:ext cx="720000" cy="9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magine 9"/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53" y="3903998"/>
            <a:ext cx="720000" cy="9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magine 10"/>
          <p:cNvPicPr preferRelativeResize="0"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58" y="2809751"/>
            <a:ext cx="720000" cy="9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magine 11"/>
          <p:cNvPicPr preferRelativeResize="0"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68" y="2809751"/>
            <a:ext cx="720000" cy="9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Immagine 19"/>
          <p:cNvPicPr preferRelativeResize="0"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663" y="2809751"/>
            <a:ext cx="720000" cy="9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magine 20"/>
          <p:cNvPicPr preferRelativeResize="0"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72" y="3903998"/>
            <a:ext cx="720000" cy="9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Immagine 21"/>
          <p:cNvPicPr preferRelativeResize="0"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68" y="3903998"/>
            <a:ext cx="720000" cy="9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Immagine 22"/>
          <p:cNvPicPr preferRelativeResize="0"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72" y="1684278"/>
            <a:ext cx="720000" cy="9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Immagine 23"/>
          <p:cNvPicPr preferRelativeResize="0">
            <a:picLocks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58" y="3903998"/>
            <a:ext cx="720000" cy="9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Immagine 24"/>
          <p:cNvPicPr preferRelativeResize="0">
            <a:picLocks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64" y="3903998"/>
            <a:ext cx="720000" cy="9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Immagine 25"/>
          <p:cNvPicPr preferRelativeResize="0">
            <a:picLocks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88" y="3903998"/>
            <a:ext cx="720000" cy="9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" name="CasellaDiTesto 30"/>
          <p:cNvSpPr txBox="1"/>
          <p:nvPr/>
        </p:nvSpPr>
        <p:spPr>
          <a:xfrm>
            <a:off x="4211960" y="915566"/>
            <a:ext cx="298561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4000" b="1" dirty="0">
                <a:ln>
                  <a:solidFill>
                    <a:srgbClr val="00660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76200" dir="2700000" algn="tl">
                    <a:srgbClr val="000000">
                      <a:alpha val="43137"/>
                    </a:srgbClr>
                  </a:outerShdw>
                </a:effectLst>
              </a:rPr>
              <a:t>«CAPORALI»</a:t>
            </a:r>
          </a:p>
        </p:txBody>
      </p:sp>
    </p:spTree>
    <p:extLst>
      <p:ext uri="{BB962C8B-B14F-4D97-AF65-F5344CB8AC3E}">
        <p14:creationId xmlns:p14="http://schemas.microsoft.com/office/powerpoint/2010/main" val="170743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5" grpId="0" animBg="1"/>
      <p:bldP spid="37" grpId="0" animBg="1"/>
      <p:bldP spid="43" grpId="0" animBg="1"/>
      <p:bldP spid="39" grpId="0" animBg="1"/>
      <p:bldP spid="32" grpId="0" animBg="1"/>
      <p:bldP spid="42" grpId="0" animBg="1"/>
      <p:bldP spid="36" grpId="0" animBg="1"/>
      <p:bldP spid="29" grpId="0" animBg="1"/>
      <p:bldP spid="41" grpId="0" animBg="1"/>
      <p:bldP spid="38" grpId="0" animBg="1"/>
      <p:bldP spid="40" grpId="0" animBg="1"/>
      <p:bldP spid="44" grpId="0" animBg="1"/>
      <p:bldP spid="33" grpId="0" animBg="1"/>
      <p:bldP spid="34" grpId="0" animBg="1"/>
      <p:bldP spid="35" grpId="0" animBg="1"/>
      <p:bldP spid="3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asellaDiTesto 37"/>
          <p:cNvSpPr txBox="1"/>
          <p:nvPr/>
        </p:nvSpPr>
        <p:spPr>
          <a:xfrm>
            <a:off x="7882720" y="1707654"/>
            <a:ext cx="76141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 G</a:t>
            </a:r>
            <a:r>
              <a:rPr lang="it-IT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it-IT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arr</a:t>
            </a:r>
            <a:r>
              <a:rPr lang="it-IT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 dom.</a:t>
            </a:r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534554" y="1707654"/>
            <a:ext cx="778424" cy="415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F</a:t>
            </a:r>
            <a:r>
              <a:rPr lang="it-IT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it-IT" sz="1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cust</a:t>
            </a:r>
            <a:r>
              <a:rPr lang="it-IT" sz="1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c. c.</a:t>
            </a:r>
            <a:endParaRPr lang="it-IT" sz="1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3596214" y="1707654"/>
            <a:ext cx="778424" cy="415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L</a:t>
            </a:r>
            <a:r>
              <a:rPr lang="it-IT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it-IT" sz="1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cust</a:t>
            </a:r>
            <a:r>
              <a:rPr lang="it-IT" sz="1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c. c.</a:t>
            </a:r>
            <a:endParaRPr lang="it-IT" sz="1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534554" y="4380136"/>
            <a:ext cx="778424" cy="415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VS</a:t>
            </a:r>
            <a:r>
              <a:rPr lang="it-IT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it-IT" sz="1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cust</a:t>
            </a:r>
            <a:r>
              <a:rPr lang="it-IT" sz="1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c. c.</a:t>
            </a:r>
            <a:endParaRPr lang="it-IT" sz="1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3596214" y="4380136"/>
            <a:ext cx="778424" cy="415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t-IT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</a:t>
            </a:r>
            <a:r>
              <a:rPr lang="it-IT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it-IT" sz="1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cust</a:t>
            </a:r>
            <a:r>
              <a:rPr lang="it-IT" sz="1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c. c.</a:t>
            </a:r>
            <a:endParaRPr lang="it-IT" sz="1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4797355" y="1707654"/>
            <a:ext cx="778424" cy="415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R</a:t>
            </a:r>
            <a:r>
              <a:rPr lang="it-IT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it-IT" sz="1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cust</a:t>
            </a:r>
            <a:r>
              <a:rPr lang="it-IT" sz="1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c. c.</a:t>
            </a:r>
            <a:endParaRPr lang="it-IT" sz="1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4797355" y="4380136"/>
            <a:ext cx="778424" cy="415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FD</a:t>
            </a:r>
            <a:r>
              <a:rPr lang="it-IT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it-IT" sz="1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cust</a:t>
            </a:r>
            <a:r>
              <a:rPr lang="it-IT" sz="1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c. c.</a:t>
            </a:r>
            <a:endParaRPr lang="it-IT" sz="1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7865706" y="4380136"/>
            <a:ext cx="778424" cy="415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S</a:t>
            </a:r>
            <a:r>
              <a:rPr lang="it-IT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it-IT" sz="1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cust</a:t>
            </a:r>
            <a:r>
              <a:rPr lang="it-IT" sz="1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c. c.</a:t>
            </a:r>
            <a:endParaRPr lang="it-IT" sz="1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251520" y="897731"/>
            <a:ext cx="8802978" cy="133466"/>
            <a:chOff x="0" y="192"/>
            <a:chExt cx="5760" cy="288"/>
          </a:xfrm>
        </p:grpSpPr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0" y="192"/>
              <a:ext cx="5760" cy="144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006E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Segoe UI" pitchFamily="34" charset="0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0" y="336"/>
              <a:ext cx="5760" cy="144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C2C2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Segoe UI" pitchFamily="34" charset="0"/>
              </a:endParaRPr>
            </a:p>
          </p:txBody>
        </p:sp>
      </p:grpSp>
      <p:sp>
        <p:nvSpPr>
          <p:cNvPr id="16" name="Text Box 570"/>
          <p:cNvSpPr txBox="1">
            <a:spLocks noChangeArrowheads="1"/>
          </p:cNvSpPr>
          <p:nvPr/>
        </p:nvSpPr>
        <p:spPr bwMode="auto">
          <a:xfrm>
            <a:off x="359532" y="179259"/>
            <a:ext cx="8144100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numCol="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PROCURA DELLA REPUBBLICA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 PRESSO IL TRIBUNALE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DI </a:t>
            </a:r>
            <a:r>
              <a:rPr lang="it-IT" altLang="it-IT" sz="1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CASTROVILLARI</a:t>
            </a:r>
            <a:endParaRPr lang="it-IT" altLang="it-IT" sz="1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ahoma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COMANDO </a:t>
            </a: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PROVINCIALE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GUARDIA DI FINANZA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COSENZA</a:t>
            </a:r>
          </a:p>
        </p:txBody>
      </p:sp>
      <p:pic>
        <p:nvPicPr>
          <p:cNvPr id="17" name="Picture 8" descr="StemmaProvincialeC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513820" y="405100"/>
            <a:ext cx="308456" cy="438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9" descr="grifone_metallic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74379" y="185329"/>
            <a:ext cx="479174" cy="537815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  <p:pic>
        <p:nvPicPr>
          <p:cNvPr id="19" name="Picture 2" descr="l'emblema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41" y="200400"/>
            <a:ext cx="570851" cy="64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asellaDiTesto 29"/>
          <p:cNvSpPr txBox="1"/>
          <p:nvPr/>
        </p:nvSpPr>
        <p:spPr>
          <a:xfrm>
            <a:off x="-6769260" y="4766625"/>
            <a:ext cx="669034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Tenenza Guardia di Finanza Montegiordano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</a:rPr>
              <a:t>– </a:t>
            </a:r>
            <a:r>
              <a:rPr lang="it-IT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Operazione </a:t>
            </a:r>
            <a:r>
              <a:rPr lang="it-IT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DEMETRA</a:t>
            </a:r>
            <a:endParaRPr lang="it-IT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1520" y="1003311"/>
            <a:ext cx="3168352" cy="64633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sz="3600" b="1" dirty="0" smtClean="0">
                <a:ln>
                  <a:solidFill>
                    <a:srgbClr val="00660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76200" dir="2700000" algn="tl">
                    <a:srgbClr val="000000">
                      <a:alpha val="43137"/>
                    </a:srgbClr>
                  </a:outerShdw>
                </a:effectLst>
              </a:rPr>
              <a:t>Primo Sodalizio</a:t>
            </a:r>
            <a:endParaRPr lang="it-IT" dirty="0" smtClean="0"/>
          </a:p>
        </p:txBody>
      </p:sp>
      <p:pic>
        <p:nvPicPr>
          <p:cNvPr id="2" name="Immagine 1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799" y="1859653"/>
            <a:ext cx="108000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Immagine 27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6" y="1859653"/>
            <a:ext cx="108000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Immagine 28"/>
          <p:cNvPicPr preferRelativeResize="0"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20" y="1859653"/>
            <a:ext cx="108000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Immagine 30"/>
          <p:cNvPicPr preferRelativeResize="0"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964" y="1859653"/>
            <a:ext cx="108000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Immagine 31"/>
          <p:cNvPicPr preferRelativeResize="0"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799" y="3291830"/>
            <a:ext cx="108000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Immagine 32"/>
          <p:cNvPicPr preferRelativeResize="0"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6" y="3291830"/>
            <a:ext cx="108000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Immagine 33"/>
          <p:cNvPicPr preferRelativeResize="0"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20" y="3291830"/>
            <a:ext cx="108000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Immagine 34"/>
          <p:cNvPicPr preferRelativeResize="0"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964" y="3291830"/>
            <a:ext cx="108000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6" name="CasellaDiTesto 45"/>
          <p:cNvSpPr txBox="1"/>
          <p:nvPr/>
        </p:nvSpPr>
        <p:spPr>
          <a:xfrm>
            <a:off x="4211960" y="915566"/>
            <a:ext cx="484253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4000" b="1" dirty="0" smtClean="0">
                <a:ln>
                  <a:solidFill>
                    <a:srgbClr val="00660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76200" dir="2700000" algn="tl">
                    <a:srgbClr val="000000">
                      <a:alpha val="43137"/>
                    </a:srgbClr>
                  </a:outerShdw>
                </a:effectLst>
              </a:rPr>
              <a:t>«Sub CAPORALI</a:t>
            </a:r>
            <a:r>
              <a:rPr lang="it-IT" sz="4000" b="1" dirty="0">
                <a:ln>
                  <a:solidFill>
                    <a:srgbClr val="00660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762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03995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30" grpId="0"/>
      <p:bldP spid="3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3"/>
          <p:cNvGrpSpPr>
            <a:grpSpLocks/>
          </p:cNvGrpSpPr>
          <p:nvPr/>
        </p:nvGrpSpPr>
        <p:grpSpPr bwMode="auto">
          <a:xfrm>
            <a:off x="251520" y="897731"/>
            <a:ext cx="8802978" cy="133466"/>
            <a:chOff x="0" y="192"/>
            <a:chExt cx="5760" cy="288"/>
          </a:xfrm>
        </p:grpSpPr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0" y="192"/>
              <a:ext cx="5760" cy="144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006E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Segoe UI" pitchFamily="34" charset="0"/>
              </a:endParaRPr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0" y="336"/>
              <a:ext cx="5760" cy="144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C2C2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Segoe UI" pitchFamily="34" charset="0"/>
              </a:endParaRPr>
            </a:p>
          </p:txBody>
        </p:sp>
      </p:grpSp>
      <p:sp>
        <p:nvSpPr>
          <p:cNvPr id="17" name="Text Box 570"/>
          <p:cNvSpPr txBox="1">
            <a:spLocks noChangeArrowheads="1"/>
          </p:cNvSpPr>
          <p:nvPr/>
        </p:nvSpPr>
        <p:spPr bwMode="auto">
          <a:xfrm>
            <a:off x="359532" y="179259"/>
            <a:ext cx="8144100" cy="93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numCol="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PROCURA DELLA REPUBBLICA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 PRESSO IL TRIBUNALE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 DI </a:t>
            </a:r>
            <a:r>
              <a:rPr lang="it-IT" altLang="it-IT" sz="1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CASTROVILLARI </a:t>
            </a:r>
            <a:endParaRPr lang="it-IT" altLang="it-IT" sz="1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ahoma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endParaRPr lang="it-IT" altLang="it-IT" sz="1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ahoma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COMANDO PROVINCIALE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GUARDIA DI FINANZA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1678781" algn="r"/>
                <a:tab pos="5984081" algn="r"/>
              </a:tabLst>
            </a:pPr>
            <a:r>
              <a:rPr lang="it-IT" altLang="it-IT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</a:rPr>
              <a:t>COSENZA</a:t>
            </a:r>
          </a:p>
        </p:txBody>
      </p:sp>
      <p:pic>
        <p:nvPicPr>
          <p:cNvPr id="18" name="Picture 8" descr="StemmaProvincialeC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513820" y="405100"/>
            <a:ext cx="308456" cy="438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9" descr="grifone_metallic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74379" y="185329"/>
            <a:ext cx="479174" cy="537815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  <p:pic>
        <p:nvPicPr>
          <p:cNvPr id="20" name="Picture 2" descr="l'emblema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41" y="200400"/>
            <a:ext cx="570851" cy="64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asellaDiTesto 31"/>
          <p:cNvSpPr txBox="1"/>
          <p:nvPr/>
        </p:nvSpPr>
        <p:spPr>
          <a:xfrm>
            <a:off x="251520" y="1506002"/>
            <a:ext cx="8802978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it-IT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Secondo</a:t>
            </a:r>
            <a:r>
              <a:rPr lang="it-IT" sz="40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sodalizio criminale: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-6769260" y="4766625"/>
            <a:ext cx="669034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Tenenza Guardia di Finanza Montegiordano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</a:rPr>
              <a:t>– </a:t>
            </a:r>
            <a:r>
              <a:rPr lang="it-IT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Operazione </a:t>
            </a:r>
            <a:r>
              <a:rPr lang="it-IT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DEMETRA</a:t>
            </a:r>
            <a:endParaRPr lang="it-IT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99592" y="2020396"/>
            <a:ext cx="529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composto da </a:t>
            </a:r>
            <a:r>
              <a:rPr lang="it-IT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soggetti</a:t>
            </a:r>
            <a:r>
              <a:rPr lang="it-IT" sz="2800" dirty="0" smtClean="0"/>
              <a:t>, di cui: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899591" y="2874298"/>
            <a:ext cx="7553961" cy="2062103"/>
          </a:xfrm>
          <a:prstGeom prst="rect">
            <a:avLst/>
          </a:prstGeom>
          <a:gradFill flip="none" rotWithShape="1">
            <a:gsLst>
              <a:gs pos="84000">
                <a:srgbClr val="80CC00"/>
              </a:gs>
              <a:gs pos="43000">
                <a:srgbClr val="FFFF00"/>
              </a:gs>
              <a:gs pos="2000">
                <a:schemeClr val="bg1"/>
              </a:gs>
              <a:gs pos="100000">
                <a:srgbClr val="009900"/>
              </a:gs>
            </a:gsLst>
            <a:lin ang="0" scaled="1"/>
            <a:tileRect/>
          </a:gradFill>
          <a:ln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536575" indent="-365125" algn="just">
              <a:tabLst>
                <a:tab pos="536575" algn="l"/>
              </a:tabLst>
            </a:pPr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it-IT" sz="3200" b="1" dirty="0"/>
              <a:t>	</a:t>
            </a:r>
            <a:r>
              <a:rPr lang="it-IT" sz="2400" b="1" dirty="0" smtClean="0"/>
              <a:t>«Caporali»</a:t>
            </a:r>
            <a:endParaRPr lang="it-IT" sz="2400" b="1" dirty="0"/>
          </a:p>
          <a:p>
            <a:pPr marL="536575" indent="-365125" algn="just">
              <a:tabLst>
                <a:tab pos="536575" algn="l"/>
              </a:tabLst>
            </a:pPr>
            <a:r>
              <a:rPr lang="it-IT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it-IT" sz="2400" b="1" dirty="0" smtClean="0"/>
              <a:t>	</a:t>
            </a:r>
            <a:r>
              <a:rPr lang="it-IT" sz="2000" b="1" dirty="0" smtClean="0"/>
              <a:t>favorivano </a:t>
            </a:r>
            <a:r>
              <a:rPr lang="it-IT" sz="2400" dirty="0" smtClean="0"/>
              <a:t>l’</a:t>
            </a:r>
            <a:r>
              <a:rPr lang="it-IT" sz="2400" b="1" dirty="0" smtClean="0"/>
              <a:t>immigrazione clandestina</a:t>
            </a:r>
            <a:r>
              <a:rPr lang="it-IT" sz="2000" dirty="0"/>
              <a:t>, organizzando </a:t>
            </a:r>
            <a:r>
              <a:rPr lang="it-IT" sz="2000" b="1" dirty="0"/>
              <a:t>matrimoni “</a:t>
            </a:r>
            <a:r>
              <a:rPr lang="it-IT" sz="2000" b="1" i="1" dirty="0"/>
              <a:t>di comodo</a:t>
            </a:r>
            <a:r>
              <a:rPr lang="it-IT" sz="2000" b="1" i="1" dirty="0" smtClean="0"/>
              <a:t>”;</a:t>
            </a:r>
            <a:endParaRPr lang="it-IT" sz="2000" dirty="0" smtClean="0"/>
          </a:p>
          <a:p>
            <a:pPr marL="536575" indent="-365125">
              <a:tabLst>
                <a:tab pos="536575" algn="l"/>
              </a:tabLst>
            </a:pPr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it-IT" sz="2000" b="1" dirty="0" smtClean="0"/>
              <a:t>	</a:t>
            </a:r>
            <a:r>
              <a:rPr lang="it-IT" sz="2400" b="1" dirty="0"/>
              <a:t>titolari di </a:t>
            </a:r>
            <a:r>
              <a:rPr lang="it-IT" sz="2400" b="1" dirty="0" smtClean="0"/>
              <a:t>impresa agricola </a:t>
            </a:r>
            <a:r>
              <a:rPr lang="it-IT" sz="2000" b="1" dirty="0" smtClean="0"/>
              <a:t>che </a:t>
            </a:r>
            <a:r>
              <a:rPr lang="it-IT" sz="2000" dirty="0"/>
              <a:t>ha </a:t>
            </a:r>
            <a:r>
              <a:rPr lang="it-IT" sz="2000" b="1" dirty="0"/>
              <a:t>utilizzato e </a:t>
            </a:r>
            <a:r>
              <a:rPr lang="it-IT" sz="2400" b="1" dirty="0"/>
              <a:t>sfruttato la manodopera </a:t>
            </a:r>
            <a:r>
              <a:rPr lang="it-IT" sz="2000" b="1" dirty="0"/>
              <a:t>proposta</a:t>
            </a:r>
            <a:r>
              <a:rPr lang="it-IT" sz="2000" dirty="0" smtClean="0"/>
              <a:t>.</a:t>
            </a:r>
            <a:endParaRPr lang="it-IT" sz="2000" b="1" dirty="0" smtClean="0"/>
          </a:p>
        </p:txBody>
      </p:sp>
      <p:sp>
        <p:nvSpPr>
          <p:cNvPr id="25" name="CasellaDiTesto 24"/>
          <p:cNvSpPr txBox="1"/>
          <p:nvPr/>
        </p:nvSpPr>
        <p:spPr>
          <a:xfrm>
            <a:off x="3347864" y="987574"/>
            <a:ext cx="5760640" cy="623248"/>
          </a:xfrm>
          <a:prstGeom prst="rect">
            <a:avLst/>
          </a:prstGeom>
          <a:noFill/>
          <a:effectLst/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it-IT" sz="3600" dirty="0" smtClean="0"/>
              <a:t>Operazione «</a:t>
            </a:r>
            <a:r>
              <a:rPr lang="it-IT" sz="3600" dirty="0"/>
              <a:t>Demetra»</a:t>
            </a:r>
          </a:p>
        </p:txBody>
      </p:sp>
    </p:spTree>
    <p:extLst>
      <p:ext uri="{BB962C8B-B14F-4D97-AF65-F5344CB8AC3E}">
        <p14:creationId xmlns:p14="http://schemas.microsoft.com/office/powerpoint/2010/main" val="83955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8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8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8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8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8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8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1" grpId="0"/>
      <p:bldP spid="3" grpId="0"/>
      <p:bldP spid="7" grpId="0" build="p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nologi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6441</TotalTime>
  <Words>1131</Words>
  <Application>Microsoft Office PowerPoint</Application>
  <PresentationFormat>Presentazione su schermo (16:9)</PresentationFormat>
  <Paragraphs>280</Paragraphs>
  <Slides>16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16</vt:i4>
      </vt:variant>
    </vt:vector>
  </HeadingPairs>
  <TitlesOfParts>
    <vt:vector size="25" baseType="lpstr">
      <vt:lpstr>Arial</vt:lpstr>
      <vt:lpstr>Bookman Old Style</vt:lpstr>
      <vt:lpstr>Calibri</vt:lpstr>
      <vt:lpstr>Edwardian Script ITC</vt:lpstr>
      <vt:lpstr>Palatino Linotype</vt:lpstr>
      <vt:lpstr>Segoe UI</vt:lpstr>
      <vt:lpstr>Tahoma</vt:lpstr>
      <vt:lpstr>Tema di Office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Guardia di Finanza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Marzano Paolo - TEN</dc:creator>
  <cp:lastModifiedBy>mfinizio91@gmail.com</cp:lastModifiedBy>
  <cp:revision>564</cp:revision>
  <cp:lastPrinted>2020-06-09T12:20:30Z</cp:lastPrinted>
  <dcterms:created xsi:type="dcterms:W3CDTF">2018-01-11T15:50:16Z</dcterms:created>
  <dcterms:modified xsi:type="dcterms:W3CDTF">2020-06-10T10:50:53Z</dcterms:modified>
</cp:coreProperties>
</file>